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8288000" cy="39052500"/>
  <p:notesSz cx="7104063" cy="10234613"/>
  <p:embeddedFontLst>
    <p:embeddedFont>
      <p:font typeface="Montserrat SemiBold" panose="020B0604020202020204" charset="0"/>
      <p:regular r:id="rId4"/>
      <p:bold r:id="rId5"/>
      <p:italic r:id="rId6"/>
      <p:boldItalic r:id="rId7"/>
    </p:embeddedFon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Montserrat Medium" panose="020B0604020202020204" charset="0"/>
      <p:regular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255" userDrawn="1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KOXq2vKyYGU6t6X7DQx8gYAKf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04A"/>
    <a:srgbClr val="61A33E"/>
    <a:srgbClr val="005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20" d="100"/>
          <a:sy n="20" d="100"/>
        </p:scale>
        <p:origin x="2034" y="96"/>
      </p:cViewPr>
      <p:guideLst>
        <p:guide orient="horz" pos="12255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55888" y="768350"/>
            <a:ext cx="179387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54300" y="768350"/>
            <a:ext cx="179546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623417" y="5653255"/>
            <a:ext cx="17041200" cy="15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623400" y="21518356"/>
            <a:ext cx="17041200" cy="6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 hasCustomPrompt="1"/>
          </p:nvPr>
        </p:nvSpPr>
        <p:spPr>
          <a:xfrm>
            <a:off x="623400" y="8398356"/>
            <a:ext cx="17041200" cy="149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623400" y="23933560"/>
            <a:ext cx="17041200" cy="9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lvl="0" indent="-628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/>
            </a:lvl1pPr>
            <a:lvl2pPr marL="914400" lvl="1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2pPr>
            <a:lvl3pPr marL="1371600" lvl="2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3pPr>
            <a:lvl4pPr marL="1828800" lvl="3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4pPr>
            <a:lvl5pPr marL="2286000" lvl="4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5pPr>
            <a:lvl6pPr marL="2743200" lvl="5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6pPr>
            <a:lvl7pPr marL="3200400" lvl="6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7pPr>
            <a:lvl8pPr marL="3657600" lvl="7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8pPr>
            <a:lvl9pPr marL="4114800" lvl="8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23400" y="16330528"/>
            <a:ext cx="17041200" cy="6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23400" y="3378894"/>
            <a:ext cx="170412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623400" y="8750273"/>
            <a:ext cx="17041200" cy="25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lvl="0" indent="-628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/>
            </a:lvl1pPr>
            <a:lvl2pPr marL="914400" lvl="1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2pPr>
            <a:lvl3pPr marL="1371600" lvl="2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3pPr>
            <a:lvl4pPr marL="1828800" lvl="3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4pPr>
            <a:lvl5pPr marL="2286000" lvl="4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5pPr>
            <a:lvl6pPr marL="2743200" lvl="5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6pPr>
            <a:lvl7pPr marL="3200400" lvl="6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7pPr>
            <a:lvl8pPr marL="3657600" lvl="7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8pPr>
            <a:lvl9pPr marL="4114800" lvl="8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23400" y="3378894"/>
            <a:ext cx="170412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23400" y="8750273"/>
            <a:ext cx="7999800" cy="25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lvl="0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4900"/>
            </a:lvl1pPr>
            <a:lvl2pPr marL="914400" lvl="1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marL="1371600" lvl="2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marL="1828800" lvl="3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marL="2286000" lvl="4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marL="2743200" lvl="5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marL="3200400" lvl="6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marL="3657600" lvl="7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marL="4114800" lvl="8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9664800" y="8750273"/>
            <a:ext cx="7999800" cy="25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lvl="0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4900"/>
            </a:lvl1pPr>
            <a:lvl2pPr marL="914400" lvl="1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marL="1371600" lvl="2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marL="1828800" lvl="3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marL="2286000" lvl="4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marL="2743200" lvl="5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marL="3200400" lvl="6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marL="3657600" lvl="7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marL="4114800" lvl="8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23400" y="3378894"/>
            <a:ext cx="170412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623400" y="4218444"/>
            <a:ext cx="5616000" cy="5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623400" y="10550667"/>
            <a:ext cx="5616000" cy="24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lvl="0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marL="914400" lvl="1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marL="1371600" lvl="2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marL="1828800" lvl="3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marL="2286000" lvl="4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marL="2743200" lvl="5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marL="3200400" lvl="6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marL="3657600" lvl="7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marL="4114800" lvl="8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980500" y="3417806"/>
            <a:ext cx="12735600" cy="3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9144000" y="-949"/>
            <a:ext cx="9144000" cy="390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9425" tIns="319425" rIns="319425" bIns="319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31000" y="9362995"/>
            <a:ext cx="8090400" cy="11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531000" y="21282606"/>
            <a:ext cx="8090400" cy="9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9879000" y="5497606"/>
            <a:ext cx="7674000" cy="28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457200" lvl="0" indent="-628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/>
            </a:lvl1pPr>
            <a:lvl2pPr marL="914400" lvl="1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2pPr>
            <a:lvl3pPr marL="1371600" lvl="2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3pPr>
            <a:lvl4pPr marL="1828800" lvl="3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4pPr>
            <a:lvl5pPr marL="2286000" lvl="4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5pPr>
            <a:lvl6pPr marL="2743200" lvl="5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6pPr>
            <a:lvl7pPr marL="3200400" lvl="6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7pPr>
            <a:lvl8pPr marL="3657600" lvl="7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8pPr>
            <a:lvl9pPr marL="4114800" lvl="8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3400" y="32121032"/>
            <a:ext cx="11997600" cy="4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23400" y="3378894"/>
            <a:ext cx="170412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23400" y="8750273"/>
            <a:ext cx="17041200" cy="25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marR="0" lvl="0" indent="-628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Arial"/>
              <a:buChar char="●"/>
              <a:defRPr sz="6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○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■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●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○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■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●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○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■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us02web.zoom.us/meeting/register/tZArdO6sqD8vHtYGlk9m3Cj4xik9zSOQtykI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32FB1CFF-9E15-9B00-A2A7-94A9F14399FA}"/>
              </a:ext>
            </a:extLst>
          </p:cNvPr>
          <p:cNvSpPr/>
          <p:nvPr/>
        </p:nvSpPr>
        <p:spPr>
          <a:xfrm>
            <a:off x="12239636" y="3886890"/>
            <a:ext cx="6090627" cy="6417111"/>
          </a:xfrm>
          <a:prstGeom prst="rect">
            <a:avLst/>
          </a:prstGeom>
          <a:solidFill>
            <a:srgbClr val="0320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id="{53911193-5101-9F02-01F0-BE77CE9CD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3" y="15477"/>
            <a:ext cx="18288000" cy="10296525"/>
          </a:xfrm>
          <a:prstGeom prst="rect">
            <a:avLst/>
          </a:prstGeom>
        </p:spPr>
      </p:pic>
      <p:sp>
        <p:nvSpPr>
          <p:cNvPr id="5" name="Google Shape;58;p1">
            <a:extLst>
              <a:ext uri="{FF2B5EF4-FFF2-40B4-BE49-F238E27FC236}">
                <a16:creationId xmlns:a16="http://schemas.microsoft.com/office/drawing/2014/main" id="{79D28696-A99D-C392-5AF2-0EA57AD5361F}"/>
              </a:ext>
            </a:extLst>
          </p:cNvPr>
          <p:cNvSpPr/>
          <p:nvPr/>
        </p:nvSpPr>
        <p:spPr>
          <a:xfrm>
            <a:off x="2161856" y="25833790"/>
            <a:ext cx="14609322" cy="1917288"/>
          </a:xfrm>
          <a:prstGeom prst="roundRect">
            <a:avLst>
              <a:gd name="adj" fmla="val 16667"/>
            </a:avLst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3531021" y="20056986"/>
            <a:ext cx="1078530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" sz="25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Breve descrizione dell’evento</a:t>
            </a:r>
            <a:endParaRPr sz="2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42263" y="32964915"/>
            <a:ext cx="18288000" cy="6231600"/>
          </a:xfrm>
          <a:prstGeom prst="rect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7918100" y="34189285"/>
            <a:ext cx="39432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" sz="2200" b="0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 collaborazione con</a:t>
            </a:r>
            <a:endParaRPr sz="2200" b="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713561" y="35632916"/>
            <a:ext cx="1701360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/>
          <p:nvPr/>
        </p:nvSpPr>
        <p:spPr>
          <a:xfrm>
            <a:off x="9620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13144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16668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20193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23717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27241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30765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34290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37814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41338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44862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48387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51911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55435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8959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2484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6008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532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73056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76581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0105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83629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87153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90678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94202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97726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01250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04775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08299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11823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15347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18872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22396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25920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29444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32969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136493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140017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43541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47066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50590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54114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57638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161163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164687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68211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171735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767548" y="30889700"/>
            <a:ext cx="16540051" cy="1521122"/>
          </a:xfrm>
          <a:prstGeom prst="rect">
            <a:avLst/>
          </a:prstGeom>
          <a:noFill/>
          <a:ln w="25400" cap="flat" cmpd="sng">
            <a:solidFill>
              <a:srgbClr val="0320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786" y="33998835"/>
            <a:ext cx="5565410" cy="11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F353A0E-A6A3-45D5-89A6-760BDB4DC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3955" y="33174804"/>
            <a:ext cx="2167182" cy="2438079"/>
          </a:xfrm>
          <a:prstGeom prst="rect">
            <a:avLst/>
          </a:prstGeom>
        </p:spPr>
      </p:pic>
      <p:sp>
        <p:nvSpPr>
          <p:cNvPr id="3" name="Google Shape;61;p1">
            <a:extLst>
              <a:ext uri="{FF2B5EF4-FFF2-40B4-BE49-F238E27FC236}">
                <a16:creationId xmlns:a16="http://schemas.microsoft.com/office/drawing/2014/main" id="{E629ADEC-16C2-B0EB-4B6F-687DB4FFD474}"/>
              </a:ext>
            </a:extLst>
          </p:cNvPr>
          <p:cNvSpPr txBox="1"/>
          <p:nvPr/>
        </p:nvSpPr>
        <p:spPr>
          <a:xfrm>
            <a:off x="816879" y="12294462"/>
            <a:ext cx="7705800" cy="305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5400" b="1" i="0" u="none" strike="noStrike" cap="none" dirty="0">
                <a:solidFill>
                  <a:srgbClr val="03204A"/>
                </a:solidFill>
                <a:latin typeface="Montserrat"/>
                <a:ea typeface="Montserrat"/>
                <a:cs typeface="Montserrat"/>
                <a:sym typeface="Montserrat"/>
              </a:rPr>
              <a:t>29 novembre 2023</a:t>
            </a:r>
            <a:endParaRPr sz="5400" b="1" i="0" u="none" strike="noStrike" cap="none" dirty="0">
              <a:solidFill>
                <a:srgbClr val="03204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5400" b="1" i="0" u="none" strike="noStrike" cap="none" dirty="0">
                <a:solidFill>
                  <a:srgbClr val="03204A"/>
                </a:solidFill>
                <a:latin typeface="Montserrat"/>
                <a:ea typeface="Montserrat"/>
                <a:cs typeface="Montserrat"/>
                <a:sym typeface="Montserrat"/>
              </a:rPr>
              <a:t>Orario evento 10.00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5400" b="1" dirty="0">
                <a:solidFill>
                  <a:srgbClr val="03204A"/>
                </a:solidFill>
                <a:latin typeface="Montserrat"/>
                <a:ea typeface="Montserrat"/>
                <a:cs typeface="Montserrat"/>
                <a:sym typeface="Montserrat"/>
              </a:rPr>
              <a:t>Modalità web</a:t>
            </a:r>
            <a:endParaRPr sz="5400" b="1" i="0" u="none" strike="noStrike" cap="none" dirty="0">
              <a:solidFill>
                <a:srgbClr val="03204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62;p1">
            <a:extLst>
              <a:ext uri="{FF2B5EF4-FFF2-40B4-BE49-F238E27FC236}">
                <a16:creationId xmlns:a16="http://schemas.microsoft.com/office/drawing/2014/main" id="{F8B46BD5-494F-0261-0A6F-C59884EA4460}"/>
              </a:ext>
            </a:extLst>
          </p:cNvPr>
          <p:cNvSpPr txBox="1"/>
          <p:nvPr/>
        </p:nvSpPr>
        <p:spPr>
          <a:xfrm>
            <a:off x="1291422" y="16861683"/>
            <a:ext cx="151305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it-IT" sz="3600" b="1" i="1" dirty="0">
                <a:solidFill>
                  <a:srgbClr val="03204A"/>
                </a:solidFill>
                <a:latin typeface="Montserrat"/>
              </a:rPr>
              <a:t>Focus Group per la lettura condivisa dei dati sul turismo per la pianificazione, lo sviluppo e il monitoraggio del territorio  TOSCANA</a:t>
            </a:r>
          </a:p>
        </p:txBody>
      </p:sp>
      <p:cxnSp>
        <p:nvCxnSpPr>
          <p:cNvPr id="6" name="Google Shape;56;p1">
            <a:extLst>
              <a:ext uri="{FF2B5EF4-FFF2-40B4-BE49-F238E27FC236}">
                <a16:creationId xmlns:a16="http://schemas.microsoft.com/office/drawing/2014/main" id="{851200AF-7B18-7371-CE9D-FB8E78D6458A}"/>
              </a:ext>
            </a:extLst>
          </p:cNvPr>
          <p:cNvCxnSpPr>
            <a:cxnSpLocks/>
          </p:cNvCxnSpPr>
          <p:nvPr/>
        </p:nvCxnSpPr>
        <p:spPr>
          <a:xfrm>
            <a:off x="1260236" y="19984276"/>
            <a:ext cx="16208" cy="649614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Google Shape;58;p1">
            <a:extLst>
              <a:ext uri="{FF2B5EF4-FFF2-40B4-BE49-F238E27FC236}">
                <a16:creationId xmlns:a16="http://schemas.microsoft.com/office/drawing/2014/main" id="{0B48D766-7F7F-52B2-2C25-FBFC0E1CF819}"/>
              </a:ext>
            </a:extLst>
          </p:cNvPr>
          <p:cNvSpPr/>
          <p:nvPr/>
        </p:nvSpPr>
        <p:spPr>
          <a:xfrm>
            <a:off x="1974250" y="21188749"/>
            <a:ext cx="14764512" cy="1968217"/>
          </a:xfrm>
          <a:prstGeom prst="roundRect">
            <a:avLst>
              <a:gd name="adj" fmla="val 16667"/>
            </a:avLst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9;p1">
            <a:extLst>
              <a:ext uri="{FF2B5EF4-FFF2-40B4-BE49-F238E27FC236}">
                <a16:creationId xmlns:a16="http://schemas.microsoft.com/office/drawing/2014/main" id="{3762FC9A-CED2-8552-2932-DC1549F51BC6}"/>
              </a:ext>
            </a:extLst>
          </p:cNvPr>
          <p:cNvSpPr/>
          <p:nvPr/>
        </p:nvSpPr>
        <p:spPr>
          <a:xfrm>
            <a:off x="2037187" y="19238514"/>
            <a:ext cx="14733991" cy="1601700"/>
          </a:xfrm>
          <a:prstGeom prst="roundRect">
            <a:avLst>
              <a:gd name="adj" fmla="val 16667"/>
            </a:avLst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3;p1">
            <a:extLst>
              <a:ext uri="{FF2B5EF4-FFF2-40B4-BE49-F238E27FC236}">
                <a16:creationId xmlns:a16="http://schemas.microsoft.com/office/drawing/2014/main" id="{6A708E11-5C10-EDA7-69F3-CDF0CD70E079}"/>
              </a:ext>
            </a:extLst>
          </p:cNvPr>
          <p:cNvSpPr txBox="1"/>
          <p:nvPr/>
        </p:nvSpPr>
        <p:spPr>
          <a:xfrm>
            <a:off x="2471138" y="19153795"/>
            <a:ext cx="1071219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32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ORE </a:t>
            </a:r>
            <a:r>
              <a:rPr lang="it-IT" sz="32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10:00</a:t>
            </a:r>
            <a:endParaRPr sz="3200" b="0" i="0" u="none" strike="noStrike" cap="none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3200" b="0" i="0" u="none" strike="noStrike" cap="none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Apertura dei lavori</a:t>
            </a:r>
            <a:r>
              <a:rPr lang="it" sz="3200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cura di Unioncamere Toscana </a:t>
            </a:r>
            <a:endParaRPr lang="it" sz="3200" b="0" i="0" u="none" strike="noStrike" cap="none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" name="Google Shape;121;p1">
            <a:extLst>
              <a:ext uri="{FF2B5EF4-FFF2-40B4-BE49-F238E27FC236}">
                <a16:creationId xmlns:a16="http://schemas.microsoft.com/office/drawing/2014/main" id="{6C8E3CF2-870C-E3FF-AA6C-BEB9D000148A}"/>
              </a:ext>
            </a:extLst>
          </p:cNvPr>
          <p:cNvSpPr/>
          <p:nvPr/>
        </p:nvSpPr>
        <p:spPr>
          <a:xfrm>
            <a:off x="853586" y="19620104"/>
            <a:ext cx="813300" cy="8133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5;p1">
            <a:extLst>
              <a:ext uri="{FF2B5EF4-FFF2-40B4-BE49-F238E27FC236}">
                <a16:creationId xmlns:a16="http://schemas.microsoft.com/office/drawing/2014/main" id="{76717717-574C-CAC6-9074-0A6964C244D0}"/>
              </a:ext>
            </a:extLst>
          </p:cNvPr>
          <p:cNvSpPr/>
          <p:nvPr/>
        </p:nvSpPr>
        <p:spPr>
          <a:xfrm>
            <a:off x="853586" y="21732229"/>
            <a:ext cx="813300" cy="8133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7;p1">
            <a:extLst>
              <a:ext uri="{FF2B5EF4-FFF2-40B4-BE49-F238E27FC236}">
                <a16:creationId xmlns:a16="http://schemas.microsoft.com/office/drawing/2014/main" id="{0AC08555-8D56-DDC4-88D2-0FA3FF8AD430}"/>
              </a:ext>
            </a:extLst>
          </p:cNvPr>
          <p:cNvSpPr txBox="1"/>
          <p:nvPr/>
        </p:nvSpPr>
        <p:spPr>
          <a:xfrm>
            <a:off x="2404164" y="25934711"/>
            <a:ext cx="11139791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3500" b="0" i="0" u="none" strike="noStrike" cap="none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ORE </a:t>
            </a:r>
            <a:r>
              <a:rPr lang="it-IT" sz="350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12:00</a:t>
            </a:r>
            <a:endParaRPr lang="it-IT" sz="3500" b="0" i="0" u="none" strike="noStrike" cap="none" dirty="0">
              <a:solidFill>
                <a:schemeClr val="bg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200" b="0" i="0" u="none" strike="noStrike" cap="none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Conclusioni e </a:t>
            </a:r>
            <a:r>
              <a:rPr lang="it-IT" sz="3200" b="0" i="0" u="none" strike="noStrike" cap="none" dirty="0" err="1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question</a:t>
            </a:r>
            <a:r>
              <a:rPr lang="it-IT" sz="3200" b="0" i="0" u="none" strike="noStrike" cap="none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time </a:t>
            </a:r>
          </a:p>
        </p:txBody>
      </p:sp>
      <p:sp>
        <p:nvSpPr>
          <p:cNvPr id="20" name="Google Shape;124;p1">
            <a:extLst>
              <a:ext uri="{FF2B5EF4-FFF2-40B4-BE49-F238E27FC236}">
                <a16:creationId xmlns:a16="http://schemas.microsoft.com/office/drawing/2014/main" id="{7CC61E60-5391-5F30-291A-20174BAA75A3}"/>
              </a:ext>
            </a:extLst>
          </p:cNvPr>
          <p:cNvSpPr txBox="1"/>
          <p:nvPr/>
        </p:nvSpPr>
        <p:spPr>
          <a:xfrm>
            <a:off x="2190966" y="21329949"/>
            <a:ext cx="14884183" cy="156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35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ORE 10:15</a:t>
            </a:r>
            <a:endParaRPr sz="2800" b="1" i="0" u="none" strike="noStrike" cap="none" dirty="0">
              <a:solidFill>
                <a:srgbClr val="0F97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Aft>
                <a:spcPts val="600"/>
              </a:spcAft>
              <a:buSzPts val="2500"/>
            </a:pPr>
            <a:r>
              <a:rPr lang="it-IT" sz="3200" i="1" dirty="0">
                <a:solidFill>
                  <a:schemeClr val="bg1"/>
                </a:solidFill>
                <a:latin typeface="Montserrat Medium"/>
                <a:sym typeface="Montserrat ExtraBold"/>
              </a:rPr>
              <a:t>Presentazione dei dati sull’Osservazione economica a cura di ISNART</a:t>
            </a:r>
            <a:endParaRPr lang="it-IT" sz="3200" b="0" i="1" u="none" strike="noStrike" cap="none" dirty="0">
              <a:solidFill>
                <a:schemeClr val="bg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121;p1">
            <a:extLst>
              <a:ext uri="{FF2B5EF4-FFF2-40B4-BE49-F238E27FC236}">
                <a16:creationId xmlns:a16="http://schemas.microsoft.com/office/drawing/2014/main" id="{275CEF04-8D55-BB3E-9607-C452172DDD2F}"/>
              </a:ext>
            </a:extLst>
          </p:cNvPr>
          <p:cNvSpPr/>
          <p:nvPr/>
        </p:nvSpPr>
        <p:spPr>
          <a:xfrm>
            <a:off x="894088" y="24008100"/>
            <a:ext cx="813300" cy="8133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8725718" y="6486798"/>
            <a:ext cx="9508500" cy="95085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0B2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8976543" y="7017573"/>
            <a:ext cx="8803800" cy="88038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9605127" y="8024714"/>
            <a:ext cx="7600650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L’incontro è rivolto agli  stakeholder  e ai rappresentanti delle imprese  del territorio, </a:t>
            </a:r>
            <a:r>
              <a:rPr lang="it-IT" sz="3600" dirty="0">
                <a:solidFill>
                  <a:schemeClr val="lt1"/>
                </a:solidFill>
                <a:latin typeface="Montserrat"/>
              </a:rPr>
              <a:t>per una lettura condivisa e strategica dei dati economici sul turismo, attraverso l’utilizzo della piattaforma STENDHAL</a:t>
            </a:r>
            <a:endParaRPr lang="it-IT" sz="3600" dirty="0"/>
          </a:p>
        </p:txBody>
      </p:sp>
      <p:sp>
        <p:nvSpPr>
          <p:cNvPr id="119" name="Google Shape;59;p1">
            <a:extLst>
              <a:ext uri="{FF2B5EF4-FFF2-40B4-BE49-F238E27FC236}">
                <a16:creationId xmlns:a16="http://schemas.microsoft.com/office/drawing/2014/main" id="{2C1EA84E-D098-5176-04FD-D672DEEA0446}"/>
              </a:ext>
            </a:extLst>
          </p:cNvPr>
          <p:cNvSpPr/>
          <p:nvPr/>
        </p:nvSpPr>
        <p:spPr>
          <a:xfrm>
            <a:off x="2036877" y="23452426"/>
            <a:ext cx="14701885" cy="2189079"/>
          </a:xfrm>
          <a:prstGeom prst="roundRect">
            <a:avLst>
              <a:gd name="adj" fmla="val 16667"/>
            </a:avLst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5;p1">
            <a:extLst>
              <a:ext uri="{FF2B5EF4-FFF2-40B4-BE49-F238E27FC236}">
                <a16:creationId xmlns:a16="http://schemas.microsoft.com/office/drawing/2014/main" id="{341BB897-3940-BFCF-D96E-E6AEE36AB299}"/>
              </a:ext>
            </a:extLst>
          </p:cNvPr>
          <p:cNvSpPr/>
          <p:nvPr/>
        </p:nvSpPr>
        <p:spPr>
          <a:xfrm>
            <a:off x="885984" y="26381482"/>
            <a:ext cx="813300" cy="8133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C73D5BE4-3182-6A77-73D4-B81E184ACD5A}"/>
              </a:ext>
            </a:extLst>
          </p:cNvPr>
          <p:cNvSpPr/>
          <p:nvPr/>
        </p:nvSpPr>
        <p:spPr>
          <a:xfrm>
            <a:off x="12392036" y="4211289"/>
            <a:ext cx="5083507" cy="2178616"/>
          </a:xfrm>
          <a:prstGeom prst="rect">
            <a:avLst/>
          </a:prstGeom>
          <a:solidFill>
            <a:srgbClr val="0320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3204A"/>
              </a:solidFill>
            </a:endParaRPr>
          </a:p>
        </p:txBody>
      </p:sp>
      <p:sp>
        <p:nvSpPr>
          <p:cNvPr id="25" name="Google Shape;124;p1">
            <a:extLst>
              <a:ext uri="{FF2B5EF4-FFF2-40B4-BE49-F238E27FC236}">
                <a16:creationId xmlns:a16="http://schemas.microsoft.com/office/drawing/2014/main" id="{2FA7485B-5CE6-0F2B-F097-B20B9C7B115B}"/>
              </a:ext>
            </a:extLst>
          </p:cNvPr>
          <p:cNvSpPr txBox="1"/>
          <p:nvPr/>
        </p:nvSpPr>
        <p:spPr>
          <a:xfrm>
            <a:off x="2355695" y="23479894"/>
            <a:ext cx="13855387" cy="20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35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ORE 10:</a:t>
            </a:r>
            <a:r>
              <a:rPr lang="it" sz="35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30</a:t>
            </a:r>
            <a:endParaRPr lang="it-IT" sz="2800" b="1" i="0" u="none" strike="noStrike" cap="none" dirty="0">
              <a:solidFill>
                <a:srgbClr val="0F97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Aft>
                <a:spcPts val="600"/>
              </a:spcAft>
              <a:buSzPts val="2500"/>
            </a:pPr>
            <a:r>
              <a:rPr lang="it-IT" sz="3200" i="1" dirty="0">
                <a:solidFill>
                  <a:schemeClr val="bg1"/>
                </a:solidFill>
                <a:latin typeface="Montserrat Medium"/>
                <a:sym typeface="Montserrat ExtraBold"/>
              </a:rPr>
              <a:t>Inizio Focus group per far emergere le reali esigenze e le percezioni che provengono dagli stakeholder del territorio</a:t>
            </a:r>
            <a:endParaRPr lang="it-IT" sz="3200" b="0" i="1" u="none" strike="noStrike" cap="none" dirty="0">
              <a:solidFill>
                <a:schemeClr val="bg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6AA7E27A-CEF6-6E8F-F1D5-BB155341A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0717" y="31104833"/>
            <a:ext cx="4385342" cy="123337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B80E75-01CF-B71A-BEA8-29E96345A660}"/>
              </a:ext>
            </a:extLst>
          </p:cNvPr>
          <p:cNvSpPr txBox="1"/>
          <p:nvPr/>
        </p:nvSpPr>
        <p:spPr>
          <a:xfrm>
            <a:off x="7625694" y="28796509"/>
            <a:ext cx="3524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  <a:latin typeface="Montserrat Medium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Registrati qui per partecipare</a:t>
            </a:r>
            <a:endParaRPr lang="it-IT" sz="3600" dirty="0">
              <a:solidFill>
                <a:schemeClr val="accent1"/>
              </a:solidFill>
              <a:latin typeface="Montserrat Medium"/>
            </a:endParaRPr>
          </a:p>
          <a:p>
            <a:pPr algn="ctr"/>
            <a:endParaRPr lang="it-IT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165</Words>
  <Application>Microsoft Office PowerPoint</Application>
  <PresentationFormat>Personalizzato</PresentationFormat>
  <Paragraphs>64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Montserrat SemiBold</vt:lpstr>
      <vt:lpstr>Montserrat</vt:lpstr>
      <vt:lpstr>Montserrat ExtraBold</vt:lpstr>
      <vt:lpstr>Montserrat Medium</vt:lpstr>
      <vt:lpstr>Simple Light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 Gemini</dc:creator>
  <cp:lastModifiedBy>Giorgio Soldati (CSI3076)</cp:lastModifiedBy>
  <cp:revision>22</cp:revision>
  <dcterms:modified xsi:type="dcterms:W3CDTF">2023-11-14T07:52:52Z</dcterms:modified>
</cp:coreProperties>
</file>