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3" r:id="rId9"/>
    <p:sldId id="267" r:id="rId10"/>
  </p:sldIdLst>
  <p:sldSz cx="12192000" cy="6858000"/>
  <p:notesSz cx="6742113" cy="98758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72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63DD4-AF03-46C5-8AEE-EB7F60ED54BE}" v="7" dt="2025-04-09T09:11:42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60" d="100"/>
          <a:sy n="60" d="100"/>
        </p:scale>
        <p:origin x="1290" y="282"/>
      </p:cViewPr>
      <p:guideLst>
        <p:guide orient="horz" pos="2160"/>
        <p:guide pos="415"/>
        <p:guide pos="72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FC9FF-79E4-AC4F-AD86-689E64F8D1AA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4688" y="4752975"/>
            <a:ext cx="5392737" cy="3887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80538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9525" y="9380538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53A26-D755-5345-A91B-192F0A287E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38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53A26-D755-5345-A91B-192F0A287E1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83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098AE-9A08-9163-12EB-1E5B93F23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7C823F9-BDF5-F054-4960-F049C6211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BE1BE1A-177A-B826-D52B-20EE3FB06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0FD0B0-5060-BA3D-A814-3A682F048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53A26-D755-5345-A91B-192F0A287E1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72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53A26-D755-5345-A91B-192F0A287E1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227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53A26-D755-5345-A91B-192F0A287E1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27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AB1471-0FE3-88E2-25C5-EC59E0656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BA2013-857F-D385-DE70-BC988FC19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C19266-EE16-904C-7CBF-E3D9556E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8874-BE4B-4A05-A76C-57F14BB8DFBF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11A6E9-C7F9-758F-A904-B32AD4983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BCB601-98C8-9F27-F814-BE9243B5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CC48-004C-4CA2-B547-3BF04CF14B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98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D76503-FDE0-4AA4-4A5B-8E1FE2F9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E33BB7-EA8D-3B49-8C3A-41700ED4B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A16038-5FA1-051C-4D0D-FD7BE8D6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8874-BE4B-4A05-A76C-57F14BB8DFBF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EBDE6D-ABB4-94A5-493A-96A294C5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C2F1BC-6696-D32B-4BF8-4A5FCAB6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CC48-004C-4CA2-B547-3BF04CF14B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52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3E205D2-0654-478D-31C4-4D799316E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852F9B-8080-7FFF-D363-0B13FD27D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CF34F6-DFEA-11CE-59FF-9818F69E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8874-BE4B-4A05-A76C-57F14BB8DFBF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CBFAE0-D0AC-1EB7-27D7-3DEFFF0A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8E4D5D-5729-A6A6-FFA1-B965F1E7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CC48-004C-4CA2-B547-3BF04CF14B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89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3C838-3771-ED97-E105-CCBCF5EE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DBD7A1-F0E5-A633-260B-BEB297CAA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17B190-69AC-BB0E-471A-4CBEDD20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8874-BE4B-4A05-A76C-57F14BB8DFBF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A1ECAF-9552-1C71-CC34-F76F44B7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E9B419-D75F-1BC1-2757-9936A5D9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CC48-004C-4CA2-B547-3BF04CF14B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29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B2CA8D-0CCE-22BA-4DB0-4108B0C1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A3F190-8ED0-8C67-2716-9E5E41583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838337-28AB-77E4-55C7-FE15B8E7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8874-BE4B-4A05-A76C-57F14BB8DFBF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DD7778-11AA-E984-B53E-74F71E0A7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223A75-2F93-03DF-5DF4-0B7532BC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CC48-004C-4CA2-B547-3BF04CF14B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29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8434FF-0304-782C-F5D1-787CB383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1FD700-9487-B14F-7062-1DBDD0624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C8E218-272E-42FC-326F-09F706582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286446-5510-CCF7-CF1A-9829D1EB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8874-BE4B-4A05-A76C-57F14BB8DFBF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5A574A-17BE-3603-3297-B3627E7D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6F6DEE-56DB-2EC9-F0D5-173A486E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CC48-004C-4CA2-B547-3BF04CF14B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8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BB114C-D549-CE11-FE41-77D781DF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8F85CF-3189-B55A-CFE5-AF27836C5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85EEA8-9CEB-0761-401D-9D8DB7F81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27619B0-6486-832B-296E-E68B70BBD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164566-1446-CAC7-33BB-C2609B76D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CB3425F-E71F-103C-B958-73D57CFB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8874-BE4B-4A05-A76C-57F14BB8DFBF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569A9D5-7568-3259-D960-48E60510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EA6AD8-0B97-D67F-BC14-134F95B9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CC48-004C-4CA2-B547-3BF04CF14B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45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AE6BB9-383D-483A-706A-A08FE6CB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22657ED-2389-6C43-17CD-B2905BC3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8874-BE4B-4A05-A76C-57F14BB8DFBF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73223D2-D1B0-5B24-54D2-73BAF903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F44BA3-0588-37DD-946B-54F98E92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CC48-004C-4CA2-B547-3BF04CF14B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86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59040E3-5034-B017-8D4F-C871588C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8874-BE4B-4A05-A76C-57F14BB8DFBF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38BE772-B73A-DD77-9272-442E40406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F847F8-DD86-5C68-90ED-D47CFBD5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CC48-004C-4CA2-B547-3BF04CF14B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90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E4385C-B966-DA5D-CED9-D7A42E7E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5B2401-1580-797A-D0E8-632F2E2DC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20DCDB-1F06-FEBA-1B5C-3F3DF897C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2C61A5-365E-7067-C4B1-3AEC48A5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8874-BE4B-4A05-A76C-57F14BB8DFBF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0A1BC4-73FC-0EEC-8CCD-D2F5F9D3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0494D9-1D78-6142-5E2D-313FCA91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CC48-004C-4CA2-B547-3BF04CF14B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63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95B404-265A-CCF5-83B0-8D86FB39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21A273F-5BDC-BD37-7773-9533E1950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34A065E-C2CE-D3D4-4A24-3AD14D00E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1918CB-C90E-5786-1087-FFE60B2A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8874-BE4B-4A05-A76C-57F14BB8DFBF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F2D92D-14DF-29AE-E413-A1E8AA73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E2BBE7-AEEE-6FF0-210A-958E5724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CC48-004C-4CA2-B547-3BF04CF14B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59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AA9C7-1EE0-61B8-5100-09AA924B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F212AA-4B9B-1631-3D3B-1B1272B96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941B2A-1704-8CDA-D5AE-BE6651215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518874-BE4B-4A05-A76C-57F14BB8DFBF}" type="datetimeFigureOut">
              <a:rPr lang="it-IT" smtClean="0"/>
              <a:t>11/04/2025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A0EB27-C658-B8CA-2F56-4452DB400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98D7B8-235F-3253-9028-E3BD7CC25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D0CC48-004C-4CA2-B547-3BF04CF14B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77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C7F1F8-1DBE-690B-A02A-C7F4EBE527B1}"/>
              </a:ext>
            </a:extLst>
          </p:cNvPr>
          <p:cNvSpPr txBox="1"/>
          <p:nvPr/>
        </p:nvSpPr>
        <p:spPr>
          <a:xfrm>
            <a:off x="3233057" y="5627045"/>
            <a:ext cx="6030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18804D"/>
                </a:solidFill>
              </a:rPr>
              <a:t>15 aprile 2025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4D4B065-032A-F37A-BA39-ADB7D725F227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04702" y="4079714"/>
            <a:ext cx="3287395" cy="126301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96284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B1FFDD-54C9-AC2C-8834-175C8CFE5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91747B-A628-A4BC-82DF-71E7A52029D3}"/>
              </a:ext>
            </a:extLst>
          </p:cNvPr>
          <p:cNvSpPr txBox="1"/>
          <p:nvPr/>
        </p:nvSpPr>
        <p:spPr>
          <a:xfrm>
            <a:off x="658814" y="1676026"/>
            <a:ext cx="1087437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400" b="1" dirty="0">
                <a:solidFill>
                  <a:srgbClr val="18804D"/>
                </a:solidFill>
                <a:ea typeface="Cambria" panose="02040503050406030204" pitchFamily="18" charset="0"/>
              </a:rPr>
              <a:t>SIENAENERGIE ETS</a:t>
            </a:r>
          </a:p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Sede a Siena – operatività prevista in Regione Toscana ed aree limitrofe.</a:t>
            </a:r>
          </a:p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Promossa dal Comitato Siena 2 e dall’Arcidiocesi e Costituita con atto notarile il 3/1/2023.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260 associati con oltre 310 utenze elettriche </a:t>
            </a:r>
            <a:b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</a:b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(</a:t>
            </a:r>
            <a:r>
              <a:rPr lang="it-IT" dirty="0">
                <a:solidFill>
                  <a:srgbClr val="18804D"/>
                </a:solidFill>
                <a:ea typeface="Cambria" panose="02040503050406030204" pitchFamily="18" charset="0"/>
              </a:rPr>
              <a:t>famiglie, aziende, organizzazioni sindacali e di tutela dei consumatori, associazioni ambientaliste e assistenziali, compagnia laicale, cooperativa sociale, parrocchie, Università di Siena, progettisti, studi professionali, aziende installatrici locali, ordine professionale, Amministrazioni Comunali).</a:t>
            </a:r>
          </a:p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Presente in 23 cabine primarie delle province di Siena, Arezzo e Grosseto</a:t>
            </a:r>
          </a:p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Attiva sul GSE con le configurazioni n. 6 e 7 in Italia, cabine 513 e 514 (a breve la cabina 491).</a:t>
            </a:r>
          </a:p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Gli impianti di produzione attivi sono stati realizzati grazie all’impegno diretto di aziende e studi professionali aderenti all’Associazione, che hanno dimostrato grande sensibilità alle tematiche ambientali.</a:t>
            </a:r>
          </a:p>
        </p:txBody>
      </p:sp>
    </p:spTree>
    <p:extLst>
      <p:ext uri="{BB962C8B-B14F-4D97-AF65-F5344CB8AC3E}">
        <p14:creationId xmlns:p14="http://schemas.microsoft.com/office/powerpoint/2010/main" val="96952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C91FF7-34EE-B78E-552D-22FD37AB3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C699CA-3BF4-E9B2-4E75-357D868692D7}"/>
              </a:ext>
            </a:extLst>
          </p:cNvPr>
          <p:cNvSpPr txBox="1"/>
          <p:nvPr/>
        </p:nvSpPr>
        <p:spPr>
          <a:xfrm>
            <a:off x="658814" y="1896126"/>
            <a:ext cx="108743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18804D"/>
                </a:solidFill>
                <a:ea typeface="Cambria" panose="02040503050406030204" pitchFamily="18" charset="0"/>
              </a:rPr>
              <a:t>Sienaenergie</a:t>
            </a: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 è un’Associazione di volontariato con Personalità Giuridica Riconosciuta ed è iscritta al Registro Unico Nazionale del Terzo Settore. Il capitale sociale minimo di 15.000 euro è stato costituito grazie ai versamenti dei soci e ad un contributo della Fondazione Monte dei Paschi di Siena.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18804D"/>
              </a:solidFill>
              <a:ea typeface="Cambria" panose="02040503050406030204" pitchFamily="18" charset="0"/>
            </a:endParaRP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Condizione paritaria tra tutti gli associati, suddivisi in soci Fondatori, Ordinari e Sostenitori. Per l’ammissione è richiesto un versamento di 50 euro una tantum.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18804D"/>
              </a:solidFill>
              <a:ea typeface="Cambria" panose="02040503050406030204" pitchFamily="18" charset="0"/>
            </a:endParaRP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Le finalità statutarie indicano l’intera gamma delle attività inerenti la promozione e lo sviluppo delle energie rinnovabili e del risparmio energetico, prevedendo la realizzazione di impianti propri e l’aggregazione di impianti realizzati da soggetti pubblici e privati ai fini della condivisione dell’energia rinnovabile. </a:t>
            </a:r>
          </a:p>
        </p:txBody>
      </p:sp>
    </p:spTree>
    <p:extLst>
      <p:ext uri="{BB962C8B-B14F-4D97-AF65-F5344CB8AC3E}">
        <p14:creationId xmlns:p14="http://schemas.microsoft.com/office/powerpoint/2010/main" val="25923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BAA819-A916-9E17-9CCE-34329CA26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748BB0-2BAB-E5EB-EB71-4AA37F7227B7}"/>
              </a:ext>
            </a:extLst>
          </p:cNvPr>
          <p:cNvSpPr txBox="1"/>
          <p:nvPr/>
        </p:nvSpPr>
        <p:spPr>
          <a:xfrm>
            <a:off x="658812" y="1787703"/>
            <a:ext cx="108743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Con l’attivazione degli impianti della terza cabina primaria, avvenuta in questi ultimi giorni, la potenza complessiva raggiunta è di circa 900 </a:t>
            </a:r>
            <a:r>
              <a:rPr lang="it-IT" sz="2000" dirty="0" err="1">
                <a:solidFill>
                  <a:srgbClr val="18804D"/>
                </a:solidFill>
                <a:ea typeface="Cambria" panose="02040503050406030204" pitchFamily="18" charset="0"/>
              </a:rPr>
              <a:t>kw</a:t>
            </a: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.</a:t>
            </a:r>
          </a:p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</a:rPr>
              <a:t>In corso di sviluppo progetti anche nel settore idroelettrico, con la riattivazione di turbine che fornivano forza motrice fino agli anni ’80 del secolo scorso.</a:t>
            </a:r>
          </a:p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</a:rPr>
              <a:t>I sistemi di accumulo in esercizio riguardano solo alcuni prosumer a dimensione familiare.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43DAAA-5A9F-E6D1-862F-B88AD71899E9}"/>
              </a:ext>
            </a:extLst>
          </p:cNvPr>
          <p:cNvSpPr txBox="1"/>
          <p:nvPr/>
        </p:nvSpPr>
        <p:spPr>
          <a:xfrm>
            <a:off x="6836228" y="4113253"/>
            <a:ext cx="46969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18804D"/>
                </a:solidFill>
              </a:rPr>
              <a:t>Sono in preparazione programmi di software gestionale e applicazioni open source al fine di ripartire puntualmente gli incentivi tra produttori e consumatori e favorire l’ottimale gestione dei consumi elettrici.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55C214-64B2-AAAD-4864-8104AA62E927}"/>
              </a:ext>
            </a:extLst>
          </p:cNvPr>
          <p:cNvSpPr txBox="1"/>
          <p:nvPr/>
        </p:nvSpPr>
        <p:spPr>
          <a:xfrm>
            <a:off x="658813" y="4113253"/>
            <a:ext cx="59379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Promosso dall’Università di Siena con </a:t>
            </a:r>
            <a:r>
              <a:rPr lang="it-IT" sz="2000" dirty="0" err="1">
                <a:solidFill>
                  <a:srgbClr val="18804D"/>
                </a:solidFill>
                <a:ea typeface="Cambria" panose="02040503050406030204" pitchFamily="18" charset="0"/>
              </a:rPr>
              <a:t>Sienaenergie</a:t>
            </a: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 e CER Leather di Santa Croce sull’Arno e con un finanziamento di circa 500.000€ su 2 anni, il progetto prevede l’applicazione di </a:t>
            </a:r>
            <a:r>
              <a:rPr lang="it-IT" sz="2000" dirty="0" err="1">
                <a:solidFill>
                  <a:srgbClr val="18804D"/>
                </a:solidFill>
                <a:ea typeface="Cambria" panose="02040503050406030204" pitchFamily="18" charset="0"/>
              </a:rPr>
              <a:t>meeter</a:t>
            </a: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 nelle aziende e l’uso dell’IA per un utilizzo ottimale dell’energia nelle aziende partecipanti alle CER. 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2D7A5FFD-5620-8307-CCFE-FA4870948953}"/>
              </a:ext>
            </a:extLst>
          </p:cNvPr>
          <p:cNvSpPr/>
          <p:nvPr/>
        </p:nvSpPr>
        <p:spPr>
          <a:xfrm>
            <a:off x="658813" y="3668486"/>
            <a:ext cx="5937930" cy="381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PROGETTO SUMMA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EF4711A-0F67-5961-C44F-6073A9F554CD}"/>
              </a:ext>
            </a:extLst>
          </p:cNvPr>
          <p:cNvSpPr/>
          <p:nvPr/>
        </p:nvSpPr>
        <p:spPr>
          <a:xfrm>
            <a:off x="6836228" y="3668486"/>
            <a:ext cx="4696960" cy="381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GESTIONE DEI CONSUMI</a:t>
            </a:r>
          </a:p>
        </p:txBody>
      </p:sp>
    </p:spTree>
    <p:extLst>
      <p:ext uri="{BB962C8B-B14F-4D97-AF65-F5344CB8AC3E}">
        <p14:creationId xmlns:p14="http://schemas.microsoft.com/office/powerpoint/2010/main" val="350259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726734-3CA4-F130-A9D3-74FED9DBB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6E832CF-B53A-D3B3-ECCB-263F597CBC12}"/>
              </a:ext>
            </a:extLst>
          </p:cNvPr>
          <p:cNvSpPr/>
          <p:nvPr/>
        </p:nvSpPr>
        <p:spPr>
          <a:xfrm>
            <a:off x="7696199" y="1763485"/>
            <a:ext cx="3836987" cy="4231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2E304D-39B8-B7C5-62E4-FDF30936C112}"/>
              </a:ext>
            </a:extLst>
          </p:cNvPr>
          <p:cNvSpPr txBox="1"/>
          <p:nvPr/>
        </p:nvSpPr>
        <p:spPr>
          <a:xfrm>
            <a:off x="658812" y="1783139"/>
            <a:ext cx="683055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Attività svolta in autogestione da volontari e organizzata con quattro gruppi di lavoro: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Amministrazione e progettazione finanziaria; 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Gestione Configurazioni e Sviluppo base associativa; 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Comunicazione; 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Consulenza Tecnica e impiantistica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Consiglio Direttivo: sette consiglieri a cui si aggiungono il Segretario ed il Tesoriere.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Comitato di Partecipazione di Configurazione con la finalità di promuove l’Associazione ed esprimere pareri sugli atti riguardanti la Configurazione stessa.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BB9079E-0A76-6B98-2859-A47AAC4B6F86}"/>
              </a:ext>
            </a:extLst>
          </p:cNvPr>
          <p:cNvSpPr txBox="1"/>
          <p:nvPr/>
        </p:nvSpPr>
        <p:spPr>
          <a:xfrm>
            <a:off x="8900078" y="1913770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18804D"/>
                </a:solidFill>
              </a:rPr>
              <a:t>ADESIONE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33E5F6E-79F1-E8C1-77AD-C76ED867E18B}"/>
              </a:ext>
            </a:extLst>
          </p:cNvPr>
          <p:cNvSpPr txBox="1"/>
          <p:nvPr/>
        </p:nvSpPr>
        <p:spPr>
          <a:xfrm>
            <a:off x="7783285" y="2638335"/>
            <a:ext cx="3657375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Presentazione di domanda corredata di documentazione personale, </a:t>
            </a:r>
            <a:r>
              <a:rPr lang="it-IT" sz="2000" dirty="0" err="1">
                <a:solidFill>
                  <a:srgbClr val="18804D"/>
                </a:solidFill>
                <a:ea typeface="Cambria" panose="02040503050406030204" pitchFamily="18" charset="0"/>
              </a:rPr>
              <a:t>pod</a:t>
            </a: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, dati catastali e dati sui consumi energetici.</a:t>
            </a:r>
          </a:p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Condizioni agevolate per categorie in situazione di povertà energetica.</a:t>
            </a:r>
          </a:p>
        </p:txBody>
      </p:sp>
    </p:spTree>
    <p:extLst>
      <p:ext uri="{BB962C8B-B14F-4D97-AF65-F5344CB8AC3E}">
        <p14:creationId xmlns:p14="http://schemas.microsoft.com/office/powerpoint/2010/main" val="278205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E0C81C-8090-F50C-1EE1-612BE1A56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E23FFF1-B8ED-1868-9FE4-ECAFF440C08B}"/>
              </a:ext>
            </a:extLst>
          </p:cNvPr>
          <p:cNvSpPr/>
          <p:nvPr/>
        </p:nvSpPr>
        <p:spPr>
          <a:xfrm>
            <a:off x="4441371" y="1763485"/>
            <a:ext cx="7091815" cy="4231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3C8596-7BBB-539F-4895-F1D4DF22472D}"/>
              </a:ext>
            </a:extLst>
          </p:cNvPr>
          <p:cNvSpPr txBox="1"/>
          <p:nvPr/>
        </p:nvSpPr>
        <p:spPr>
          <a:xfrm>
            <a:off x="658815" y="1787209"/>
            <a:ext cx="3924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Gli impianti gestiti sono stati realizzati direttamente dai singoli associati. </a:t>
            </a:r>
          </a:p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E’ in corso di definizione del programma di raccolta fondi per realizzare impianti propri della CER.</a:t>
            </a:r>
          </a:p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Supporto a soggetti privati e pubblici per la partecipazione ai bandi di finanziamento nazionali e regionali, PNRR per i comuni con meno di 5.000 abitanti.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8278FD-6EB8-77D6-D658-E251C07FE0F8}"/>
              </a:ext>
            </a:extLst>
          </p:cNvPr>
          <p:cNvSpPr txBox="1"/>
          <p:nvPr/>
        </p:nvSpPr>
        <p:spPr>
          <a:xfrm>
            <a:off x="4582887" y="2313880"/>
            <a:ext cx="67951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Gli incentivi sono ripartiti, fatte salve le spese di funzionamento della CER, per il 40% ai produttori e il 60% ai consumatori, con priorità alle famiglie in condizioni di maggior bisogno.</a:t>
            </a:r>
          </a:p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I ricavi dalla vendita di energia sono interamente riversati ai produttori.</a:t>
            </a:r>
          </a:p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Il GSE ha versato gli acconti per energia ceduta e incentivi maturati nella seconda metà del 2024 ma mancano i dati definitivi di conguaglio per quantificare con precisione gli importo ed erogarli ai consumatori.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20E34FF-83D3-E394-B3EF-28223033134B}"/>
              </a:ext>
            </a:extLst>
          </p:cNvPr>
          <p:cNvSpPr txBox="1"/>
          <p:nvPr/>
        </p:nvSpPr>
        <p:spPr>
          <a:xfrm>
            <a:off x="6649535" y="1913770"/>
            <a:ext cx="2661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18804D"/>
                </a:solidFill>
              </a:rPr>
              <a:t>GESTIONE INCENTIVI</a:t>
            </a:r>
          </a:p>
        </p:txBody>
      </p:sp>
    </p:spTree>
    <p:extLst>
      <p:ext uri="{BB962C8B-B14F-4D97-AF65-F5344CB8AC3E}">
        <p14:creationId xmlns:p14="http://schemas.microsoft.com/office/powerpoint/2010/main" val="190692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49303B-6C20-FCD2-5524-7E7605DD7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E87546-5285-A1BB-0130-951F63FE56AD}"/>
              </a:ext>
            </a:extLst>
          </p:cNvPr>
          <p:cNvSpPr txBox="1"/>
          <p:nvPr/>
        </p:nvSpPr>
        <p:spPr>
          <a:xfrm>
            <a:off x="658813" y="1767893"/>
            <a:ext cx="1087437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Quando avremo i dati dal GSE sapremo quanta CO2 è stata risparmiata e il rapporto tra energia autoconsumata e quella immessa in rete. </a:t>
            </a:r>
          </a:p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Lo sviluppo della nostra attività si è basato principalmente su numerose assemblee con i cittadini, organizzate di concerto con le amministrazioni comunali o da circoli ARCI o altre associazioni di carattere sociale. Molto utile è stata l’attività di volantinaggio presso alcuni supermercati locali.</a:t>
            </a:r>
          </a:p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Nella nostra sede un pomeriggio alla settimana riceviamo tutti coloro che sono interessati a realizzare impianti, a partecipare alla CER ed a verificare la congruità dei contratti di fornitura di energia elettrica in essere per consigliare il fornitore più economico.</a:t>
            </a:r>
          </a:p>
          <a:p>
            <a:pPr marL="28800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L’uso della tariffa incentivante è finalizzato a compensare il cittadino degli oneri insostenibili del costo dell’energia elettrica. Altre iniziative, vista la pochezza degli incentivi previsti, risulterebbero al momento del tutto insignificanti.</a:t>
            </a:r>
          </a:p>
        </p:txBody>
      </p:sp>
    </p:spTree>
    <p:extLst>
      <p:ext uri="{BB962C8B-B14F-4D97-AF65-F5344CB8AC3E}">
        <p14:creationId xmlns:p14="http://schemas.microsoft.com/office/powerpoint/2010/main" val="9199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DE507A-5553-1DE7-4C11-0F5EB0980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BCE6922-7681-2A76-9C80-F8FEE103971A}"/>
              </a:ext>
            </a:extLst>
          </p:cNvPr>
          <p:cNvSpPr/>
          <p:nvPr/>
        </p:nvSpPr>
        <p:spPr>
          <a:xfrm>
            <a:off x="8969829" y="1662137"/>
            <a:ext cx="2563358" cy="4401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OPPORTUNITA’</a:t>
            </a:r>
          </a:p>
          <a:p>
            <a:pPr algn="ctr"/>
            <a:endParaRPr lang="it-IT" sz="2400" b="1" dirty="0"/>
          </a:p>
          <a:p>
            <a:pPr algn="ctr"/>
            <a:r>
              <a:rPr lang="it-IT" sz="2400" dirty="0"/>
              <a:t>Collaborazione verso tutti i soggetti che intendano avvalersi dell’esperienza e della struttura di </a:t>
            </a:r>
            <a:r>
              <a:rPr lang="it-IT" sz="2400" dirty="0" err="1"/>
              <a:t>Sienaenergie</a:t>
            </a:r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CDB1D2-952A-EE88-5270-E0B5E25F9285}"/>
              </a:ext>
            </a:extLst>
          </p:cNvPr>
          <p:cNvSpPr txBox="1"/>
          <p:nvPr/>
        </p:nvSpPr>
        <p:spPr>
          <a:xfrm>
            <a:off x="658813" y="1662137"/>
            <a:ext cx="82239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Procedure amministrative richieste ai cittadini.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Tempi di allacciamento degli impianti alla rete elettrica.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Elenco documenti e dati richiesti dal GSE.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Procedure complicate e ripetitive per l’immissione dei dati nel portale del GSE.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Malintesi sulla centralità nella costituzione della CER.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Mancanza di professionalità negli enti pubblici per realizzare e condurre una CER.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Mancanza di coincidenza tra i confini amministrativi di un Comune e quelli delle Cabine Primarie.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Le CER non sono un soggetto che in modo diretto o indiretto generano profitti: è vietata ogni forma di ripartizione di utili. 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8804D"/>
                </a:solidFill>
                <a:ea typeface="Cambria" panose="02040503050406030204" pitchFamily="18" charset="0"/>
              </a:rPr>
              <a:t>Nelle CER, a meno di inventare meccanismi truffaldini, non c’è trippa per gatti.</a:t>
            </a:r>
          </a:p>
        </p:txBody>
      </p:sp>
    </p:spTree>
    <p:extLst>
      <p:ext uri="{BB962C8B-B14F-4D97-AF65-F5344CB8AC3E}">
        <p14:creationId xmlns:p14="http://schemas.microsoft.com/office/powerpoint/2010/main" val="260232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915947A-79AC-FC4C-FF75-50EC64B2C9D2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387011" y="1520575"/>
            <a:ext cx="9030985" cy="461309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51DAFB7-4733-93F2-6894-9E72DBC1F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257" y="931183"/>
            <a:ext cx="5769429" cy="960241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rgbClr val="18804D"/>
                </a:solidFill>
                <a:latin typeface="+mn-lt"/>
              </a:rPr>
              <a:t>Grazie per l’attenzione </a:t>
            </a:r>
            <a:br>
              <a:rPr lang="it-IT" sz="2800" dirty="0">
                <a:solidFill>
                  <a:srgbClr val="18804D"/>
                </a:solidFill>
                <a:latin typeface="+mn-lt"/>
              </a:rPr>
            </a:br>
            <a:r>
              <a:rPr lang="it-IT" sz="2800" dirty="0">
                <a:solidFill>
                  <a:srgbClr val="18804D"/>
                </a:solidFill>
                <a:latin typeface="+mn-lt"/>
              </a:rPr>
              <a:t> Alessandro Vigni - Presidente</a:t>
            </a:r>
          </a:p>
        </p:txBody>
      </p:sp>
    </p:spTree>
    <p:extLst>
      <p:ext uri="{BB962C8B-B14F-4D97-AF65-F5344CB8AC3E}">
        <p14:creationId xmlns:p14="http://schemas.microsoft.com/office/powerpoint/2010/main" val="1244148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948</Words>
  <Application>Microsoft Office PowerPoint</Application>
  <PresentationFormat>Widescreen</PresentationFormat>
  <Paragraphs>58</Paragraphs>
  <Slides>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Cambria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   Alessandro Vigni - Presidente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Simone Coltella</dc:creator>
  <cp:lastModifiedBy>alessandro vigni</cp:lastModifiedBy>
  <cp:revision>9</cp:revision>
  <cp:lastPrinted>2025-04-07T23:26:35Z</cp:lastPrinted>
  <dcterms:created xsi:type="dcterms:W3CDTF">2025-02-18T12:14:16Z</dcterms:created>
  <dcterms:modified xsi:type="dcterms:W3CDTF">2025-04-11T08:34:25Z</dcterms:modified>
</cp:coreProperties>
</file>