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98" r:id="rId2"/>
    <p:sldId id="422" r:id="rId3"/>
    <p:sldId id="276" r:id="rId4"/>
    <p:sldId id="278" r:id="rId5"/>
    <p:sldId id="429" r:id="rId6"/>
    <p:sldId id="349" r:id="rId7"/>
    <p:sldId id="432" r:id="rId8"/>
    <p:sldId id="426" r:id="rId9"/>
    <p:sldId id="296" r:id="rId10"/>
    <p:sldId id="329" r:id="rId11"/>
    <p:sldId id="395" r:id="rId12"/>
    <p:sldId id="423" r:id="rId13"/>
    <p:sldId id="315" r:id="rId14"/>
    <p:sldId id="316" r:id="rId15"/>
    <p:sldId id="331" r:id="rId16"/>
    <p:sldId id="345" r:id="rId17"/>
    <p:sldId id="433" r:id="rId18"/>
    <p:sldId id="399" r:id="rId19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6D6D"/>
    <a:srgbClr val="283256"/>
    <a:srgbClr val="EBE3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E9639D4-E3E2-4D34-9284-5A2195B3D0D7}" styleName="Stile chi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00" autoAdjust="0"/>
    <p:restoredTop sz="95220" autoAdjust="0"/>
  </p:normalViewPr>
  <p:slideViewPr>
    <p:cSldViewPr>
      <p:cViewPr varScale="1">
        <p:scale>
          <a:sx n="67" d="100"/>
          <a:sy n="67" d="100"/>
        </p:scale>
        <p:origin x="17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D13BE-EB6B-483F-B26E-8745AE46F86B}" type="datetimeFigureOut">
              <a:rPr lang="it-IT" smtClean="0"/>
              <a:t>06/07/2020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4D1D7-06DC-400C-BC34-5BDDBFA882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3380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4D1D7-06DC-400C-BC34-5BDDBFA8821A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5350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4D1D7-06DC-400C-BC34-5BDDBFA8821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1534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4D1D7-06DC-400C-BC34-5BDDBFA8821A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9529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4D1D7-06DC-400C-BC34-5BDDBFA8821A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7555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24D1D7-06DC-400C-BC34-5BDDBFA8821A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5358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24D1D7-06DC-400C-BC34-5BDDBFA8821A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2293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4D1D7-06DC-400C-BC34-5BDDBFA8821A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80401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4D1D7-06DC-400C-BC34-5BDDBFA8821A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3749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BOZZA del 5 Marzo 2019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E3C8-28CE-4C67-A55A-882298EC05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7959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BOZZA del 5 Marzo 2019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E3C8-28CE-4C67-A55A-882298EC05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1776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BOZZA del 5 Marzo 2019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E3C8-28CE-4C67-A55A-882298EC05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6335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35496" y="6356350"/>
            <a:ext cx="2133600" cy="365125"/>
          </a:xfrm>
        </p:spPr>
        <p:txBody>
          <a:bodyPr/>
          <a:lstStyle>
            <a:lvl1pPr>
              <a:defRPr b="1" i="1"/>
            </a:lvl1pPr>
          </a:lstStyle>
          <a:p>
            <a:r>
              <a:rPr lang="it-IT"/>
              <a:t>BOZZA del 5 Marzo 2019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48264" y="6356350"/>
            <a:ext cx="2133600" cy="365125"/>
          </a:xfrm>
        </p:spPr>
        <p:txBody>
          <a:bodyPr/>
          <a:lstStyle>
            <a:lvl1pPr>
              <a:defRPr b="1"/>
            </a:lvl1pPr>
          </a:lstStyle>
          <a:p>
            <a:fld id="{D791E3C8-28CE-4C67-A55A-882298EC056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3700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BOZZA del 5 Marzo 2019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E3C8-28CE-4C67-A55A-882298EC05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4473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BOZZA del 5 Marzo 2019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E3C8-28CE-4C67-A55A-882298EC05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5887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BOZZA del 5 Marzo 2019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E3C8-28CE-4C67-A55A-882298EC05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3568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BOZZA del 5 Marzo 2019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E3C8-28CE-4C67-A55A-882298EC05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263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BOZZA del 5 Marzo 2019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E3C8-28CE-4C67-A55A-882298EC05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8065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BOZZA del 5 Marzo 2019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E3C8-28CE-4C67-A55A-882298EC05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49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BOZZA del 5 Marzo 2019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E3C8-28CE-4C67-A55A-882298EC05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4595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BOZZA del 5 Marzo 2019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1E3C8-28CE-4C67-A55A-882298EC05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624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2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magin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80"/>
          <a:stretch>
            <a:fillRect/>
          </a:stretch>
        </p:blipFill>
        <p:spPr bwMode="auto">
          <a:xfrm>
            <a:off x="0" y="548680"/>
            <a:ext cx="9144000" cy="488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CEE73B6D-AFB2-4F64-94DA-F75287588CCE}"/>
              </a:ext>
            </a:extLst>
          </p:cNvPr>
          <p:cNvSpPr txBox="1"/>
          <p:nvPr/>
        </p:nvSpPr>
        <p:spPr>
          <a:xfrm>
            <a:off x="107504" y="1052736"/>
            <a:ext cx="4176464" cy="919311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4400" b="1" dirty="0">
                <a:latin typeface="+mj-lt"/>
                <a:ea typeface="+mj-ea"/>
                <a:cs typeface="+mj-cs"/>
              </a:rPr>
              <a:t>#SIENA2030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EE73B6D-AFB2-4F64-94DA-F75287588CCE}"/>
              </a:ext>
            </a:extLst>
          </p:cNvPr>
          <p:cNvSpPr txBox="1"/>
          <p:nvPr/>
        </p:nvSpPr>
        <p:spPr>
          <a:xfrm>
            <a:off x="1907704" y="5733256"/>
            <a:ext cx="5599534" cy="8223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i="1" dirty="0">
                <a:latin typeface="+mj-lt"/>
                <a:ea typeface="+mj-ea"/>
                <a:cs typeface="+mj-cs"/>
              </a:rPr>
              <a:t>7 </a:t>
            </a:r>
            <a:r>
              <a:rPr lang="en-US" sz="2000" i="1" dirty="0" err="1">
                <a:latin typeface="+mj-lt"/>
                <a:ea typeface="+mj-ea"/>
                <a:cs typeface="+mj-cs"/>
              </a:rPr>
              <a:t>Luglio</a:t>
            </a:r>
            <a:r>
              <a:rPr lang="en-US" sz="2000" i="1" dirty="0">
                <a:latin typeface="+mj-lt"/>
                <a:ea typeface="+mj-ea"/>
                <a:cs typeface="+mj-cs"/>
              </a:rPr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210677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E3C8-28CE-4C67-A55A-882298EC0561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0" y="251356"/>
            <a:ext cx="9144000" cy="369332"/>
          </a:xfrm>
          <a:prstGeom prst="rect">
            <a:avLst/>
          </a:prstGeom>
          <a:solidFill>
            <a:schemeClr val="accent1">
              <a:alpha val="49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b="1" dirty="0"/>
              <a:t>Cultura (Spettacoli - Indici) </a:t>
            </a:r>
          </a:p>
        </p:txBody>
      </p:sp>
      <p:sp>
        <p:nvSpPr>
          <p:cNvPr id="6" name="Rettangolo 5"/>
          <p:cNvSpPr/>
          <p:nvPr/>
        </p:nvSpPr>
        <p:spPr>
          <a:xfrm>
            <a:off x="2951312" y="6237312"/>
            <a:ext cx="61926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1200" i="1" dirty="0">
                <a:solidFill>
                  <a:schemeClr val="tx1">
                    <a:tint val="75000"/>
                  </a:schemeClr>
                </a:solidFill>
              </a:rPr>
              <a:t>Fonte: SIAE (https://www.siae.it/it/chi-siamo/lo-spettacolo-cifre/losservatorio-dello-spettacolo</a:t>
            </a:r>
            <a:r>
              <a:rPr lang="it-IT" sz="900" dirty="0"/>
              <a:t>)</a:t>
            </a:r>
          </a:p>
        </p:txBody>
      </p:sp>
      <p:sp>
        <p:nvSpPr>
          <p:cNvPr id="12" name="Segnaposto data 4"/>
          <p:cNvSpPr txBox="1">
            <a:spLocks/>
          </p:cNvSpPr>
          <p:nvPr/>
        </p:nvSpPr>
        <p:spPr>
          <a:xfrm>
            <a:off x="3020108" y="1878285"/>
            <a:ext cx="3059968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b="1" i="1" dirty="0"/>
              <a:t>N. Ingressi per residente  (pro-capite)</a:t>
            </a:r>
          </a:p>
          <a:p>
            <a:pPr algn="ctr"/>
            <a:r>
              <a:rPr lang="it-IT" sz="1400" b="1" i="1" dirty="0"/>
              <a:t>(N. Ingressi ./ N.  Residenti)</a:t>
            </a:r>
          </a:p>
        </p:txBody>
      </p:sp>
      <p:sp>
        <p:nvSpPr>
          <p:cNvPr id="13" name="Segnaposto data 4"/>
          <p:cNvSpPr txBox="1">
            <a:spLocks/>
          </p:cNvSpPr>
          <p:nvPr/>
        </p:nvSpPr>
        <p:spPr>
          <a:xfrm>
            <a:off x="42875" y="729605"/>
            <a:ext cx="3059968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b="1" i="1" dirty="0"/>
              <a:t>N. Spettacoli ogni 1.000 residenti</a:t>
            </a:r>
          </a:p>
        </p:txBody>
      </p:sp>
      <p:sp>
        <p:nvSpPr>
          <p:cNvPr id="14" name="Segnaposto data 4"/>
          <p:cNvSpPr txBox="1">
            <a:spLocks/>
          </p:cNvSpPr>
          <p:nvPr/>
        </p:nvSpPr>
        <p:spPr>
          <a:xfrm>
            <a:off x="5868144" y="2924944"/>
            <a:ext cx="3384376" cy="3073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b="1" i="1" dirty="0"/>
              <a:t>Volume di affari medio per spettacolo (in €)</a:t>
            </a:r>
          </a:p>
          <a:p>
            <a:pPr algn="ctr"/>
            <a:r>
              <a:rPr lang="it-IT" sz="1400" b="1" i="1" dirty="0"/>
              <a:t>(Volume d’affari ./ N. spettacoli)</a:t>
            </a: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3" y="980728"/>
            <a:ext cx="3086819" cy="309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207171"/>
            <a:ext cx="3076736" cy="3022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284984"/>
            <a:ext cx="2971800" cy="3030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Immagin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65" r="31839" b="12122"/>
          <a:stretch>
            <a:fillRect/>
          </a:stretch>
        </p:blipFill>
        <p:spPr bwMode="auto">
          <a:xfrm>
            <a:off x="7524328" y="0"/>
            <a:ext cx="1619250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30219CFB-9EDE-4149-8C4E-38D35696067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8" y="6101410"/>
            <a:ext cx="648000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866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251356"/>
            <a:ext cx="9144000" cy="369332"/>
          </a:xfrm>
          <a:prstGeom prst="rect">
            <a:avLst/>
          </a:prstGeom>
          <a:solidFill>
            <a:schemeClr val="accent1">
              <a:alpha val="49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b="1" dirty="0"/>
              <a:t>Flussi turistici totali</a:t>
            </a:r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E3C8-28CE-4C67-A55A-882298EC0561}" type="slidenum">
              <a:rPr lang="it-IT" smtClean="0"/>
              <a:t>11</a:t>
            </a:fld>
            <a:endParaRPr lang="it-IT" dirty="0"/>
          </a:p>
        </p:txBody>
      </p:sp>
      <p:sp>
        <p:nvSpPr>
          <p:cNvPr id="10" name="Segnaposto data 4"/>
          <p:cNvSpPr txBox="1">
            <a:spLocks/>
          </p:cNvSpPr>
          <p:nvPr/>
        </p:nvSpPr>
        <p:spPr>
          <a:xfrm>
            <a:off x="6457528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i="1" dirty="0"/>
              <a:t>Fonte: Comune di Siena</a:t>
            </a:r>
          </a:p>
        </p:txBody>
      </p:sp>
      <p:pic>
        <p:nvPicPr>
          <p:cNvPr id="12" name="Immagin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65" r="31839" b="12122"/>
          <a:stretch>
            <a:fillRect/>
          </a:stretch>
        </p:blipFill>
        <p:spPr bwMode="auto">
          <a:xfrm>
            <a:off x="7524328" y="0"/>
            <a:ext cx="1619250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tangolo 7"/>
          <p:cNvSpPr/>
          <p:nvPr/>
        </p:nvSpPr>
        <p:spPr>
          <a:xfrm>
            <a:off x="374256" y="1271112"/>
            <a:ext cx="386330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500" b="1" i="1" dirty="0">
                <a:solidFill>
                  <a:srgbClr val="000000"/>
                </a:solidFill>
                <a:latin typeface="Calibri"/>
              </a:rPr>
              <a:t>-Arrivi: numero di clienti ospitati</a:t>
            </a:r>
          </a:p>
          <a:p>
            <a:r>
              <a:rPr lang="it-IT" sz="1500" b="1" i="1" dirty="0">
                <a:solidFill>
                  <a:srgbClr val="000000"/>
                </a:solidFill>
                <a:latin typeface="Calibri"/>
              </a:rPr>
              <a:t>-Presenze: numero di notti trascorse dai clienti</a:t>
            </a: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067BF2D3-F9AA-45EA-A756-3F67B04021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256032"/>
              </p:ext>
            </p:extLst>
          </p:nvPr>
        </p:nvGraphicFramePr>
        <p:xfrm>
          <a:off x="374256" y="1961635"/>
          <a:ext cx="8051577" cy="38436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6231">
                  <a:extLst>
                    <a:ext uri="{9D8B030D-6E8A-4147-A177-3AD203B41FA5}">
                      <a16:colId xmlns:a16="http://schemas.microsoft.com/office/drawing/2014/main" val="3909575939"/>
                    </a:ext>
                  </a:extLst>
                </a:gridCol>
                <a:gridCol w="1066240">
                  <a:extLst>
                    <a:ext uri="{9D8B030D-6E8A-4147-A177-3AD203B41FA5}">
                      <a16:colId xmlns:a16="http://schemas.microsoft.com/office/drawing/2014/main" val="1976010789"/>
                    </a:ext>
                  </a:extLst>
                </a:gridCol>
                <a:gridCol w="879753">
                  <a:extLst>
                    <a:ext uri="{9D8B030D-6E8A-4147-A177-3AD203B41FA5}">
                      <a16:colId xmlns:a16="http://schemas.microsoft.com/office/drawing/2014/main" val="2017464606"/>
                    </a:ext>
                  </a:extLst>
                </a:gridCol>
                <a:gridCol w="879753">
                  <a:extLst>
                    <a:ext uri="{9D8B030D-6E8A-4147-A177-3AD203B41FA5}">
                      <a16:colId xmlns:a16="http://schemas.microsoft.com/office/drawing/2014/main" val="329601999"/>
                    </a:ext>
                  </a:extLst>
                </a:gridCol>
                <a:gridCol w="879753">
                  <a:extLst>
                    <a:ext uri="{9D8B030D-6E8A-4147-A177-3AD203B41FA5}">
                      <a16:colId xmlns:a16="http://schemas.microsoft.com/office/drawing/2014/main" val="2101188998"/>
                    </a:ext>
                  </a:extLst>
                </a:gridCol>
                <a:gridCol w="879753">
                  <a:extLst>
                    <a:ext uri="{9D8B030D-6E8A-4147-A177-3AD203B41FA5}">
                      <a16:colId xmlns:a16="http://schemas.microsoft.com/office/drawing/2014/main" val="829020189"/>
                    </a:ext>
                  </a:extLst>
                </a:gridCol>
                <a:gridCol w="879753">
                  <a:extLst>
                    <a:ext uri="{9D8B030D-6E8A-4147-A177-3AD203B41FA5}">
                      <a16:colId xmlns:a16="http://schemas.microsoft.com/office/drawing/2014/main" val="3211849180"/>
                    </a:ext>
                  </a:extLst>
                </a:gridCol>
                <a:gridCol w="879753">
                  <a:extLst>
                    <a:ext uri="{9D8B030D-6E8A-4147-A177-3AD203B41FA5}">
                      <a16:colId xmlns:a16="http://schemas.microsoft.com/office/drawing/2014/main" val="2274337417"/>
                    </a:ext>
                  </a:extLst>
                </a:gridCol>
                <a:gridCol w="880588">
                  <a:extLst>
                    <a:ext uri="{9D8B030D-6E8A-4147-A177-3AD203B41FA5}">
                      <a16:colId xmlns:a16="http://schemas.microsoft.com/office/drawing/2014/main" val="911535384"/>
                    </a:ext>
                  </a:extLst>
                </a:gridCol>
              </a:tblGrid>
              <a:tr h="5087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Provincia di Siena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2015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2016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2017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2018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2019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err="1">
                          <a:effectLst/>
                        </a:rPr>
                        <a:t>Var</a:t>
                      </a:r>
                      <a:r>
                        <a:rPr lang="it-IT" sz="1200" dirty="0">
                          <a:effectLst/>
                        </a:rPr>
                        <a:t>. % 15/19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err="1">
                          <a:effectLst/>
                        </a:rPr>
                        <a:t>Var</a:t>
                      </a:r>
                      <a:r>
                        <a:rPr lang="it-IT" sz="1200" dirty="0">
                          <a:effectLst/>
                        </a:rPr>
                        <a:t>. % 18/19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1618399"/>
                  </a:ext>
                </a:extLst>
              </a:tr>
              <a:tr h="303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5220731"/>
                  </a:ext>
                </a:extLst>
              </a:tr>
              <a:tr h="3342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Italiani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Arrivi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790,391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848,117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917,042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955,444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983,052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24.38%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2.89%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2128676"/>
                  </a:ext>
                </a:extLst>
              </a:tr>
              <a:tr h="303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Presenze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2,099,282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1,921,946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2,063,504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2,109,490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2,123,934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1.17%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0.68%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3198349"/>
                  </a:ext>
                </a:extLst>
              </a:tr>
              <a:tr h="303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1993438"/>
                  </a:ext>
                </a:extLst>
              </a:tr>
              <a:tr h="3342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Stranieri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Arrivi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928,717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908,131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981,213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1,093,690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1,099,848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18.43%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0.56%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3217098"/>
                  </a:ext>
                </a:extLst>
              </a:tr>
              <a:tr h="303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Presenze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3,079,329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2,767,884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2,899,413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3,186,205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3,117,249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1.23%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-2.16%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9074905"/>
                  </a:ext>
                </a:extLst>
              </a:tr>
              <a:tr h="303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1736965"/>
                  </a:ext>
                </a:extLst>
              </a:tr>
              <a:tr h="3342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Totale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Arrivi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1,719,108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1,756,248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1,898,255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2,049,134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2,082,900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21.16%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1.65%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8576544"/>
                  </a:ext>
                </a:extLst>
              </a:tr>
              <a:tr h="303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Presenze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5,178,611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4,689,830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4,962,917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5,295,695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5,241,183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1.21%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-1.03%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25356"/>
                  </a:ext>
                </a:extLst>
              </a:tr>
              <a:tr h="5087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Permanenza Media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3.01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2.67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2.61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2.58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2.52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5176009"/>
                  </a:ext>
                </a:extLst>
              </a:tr>
            </a:tbl>
          </a:graphicData>
        </a:graphic>
      </p:graphicFrame>
      <p:pic>
        <p:nvPicPr>
          <p:cNvPr id="11" name="Immagine 10">
            <a:extLst>
              <a:ext uri="{FF2B5EF4-FFF2-40B4-BE49-F238E27FC236}">
                <a16:creationId xmlns:a16="http://schemas.microsoft.com/office/drawing/2014/main" id="{C86C7CFB-C3D7-4BC6-A739-1A8776E632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1" y="6168875"/>
            <a:ext cx="648000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149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251356"/>
            <a:ext cx="9144000" cy="369332"/>
          </a:xfrm>
          <a:prstGeom prst="rect">
            <a:avLst/>
          </a:prstGeom>
          <a:solidFill>
            <a:schemeClr val="accent1">
              <a:alpha val="49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b="1" dirty="0"/>
              <a:t>Flussi turistici per tipologia di struttura</a:t>
            </a:r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E3C8-28CE-4C67-A55A-882298EC0561}" type="slidenum">
              <a:rPr lang="it-IT" smtClean="0"/>
              <a:t>12</a:t>
            </a:fld>
            <a:endParaRPr lang="it-IT" dirty="0"/>
          </a:p>
        </p:txBody>
      </p:sp>
      <p:sp>
        <p:nvSpPr>
          <p:cNvPr id="10" name="Segnaposto data 4"/>
          <p:cNvSpPr txBox="1">
            <a:spLocks/>
          </p:cNvSpPr>
          <p:nvPr/>
        </p:nvSpPr>
        <p:spPr>
          <a:xfrm>
            <a:off x="6588224" y="65389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i="1" dirty="0"/>
              <a:t>Fonte: Comune di Siena</a:t>
            </a:r>
          </a:p>
        </p:txBody>
      </p:sp>
      <p:pic>
        <p:nvPicPr>
          <p:cNvPr id="12" name="Immagin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65" r="31839" b="12122"/>
          <a:stretch>
            <a:fillRect/>
          </a:stretch>
        </p:blipFill>
        <p:spPr bwMode="auto">
          <a:xfrm>
            <a:off x="7524328" y="0"/>
            <a:ext cx="1619250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4"/>
          <p:cNvSpPr/>
          <p:nvPr/>
        </p:nvSpPr>
        <p:spPr>
          <a:xfrm>
            <a:off x="261552" y="585555"/>
            <a:ext cx="186217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it-IT" sz="1500" b="1" dirty="0">
                <a:solidFill>
                  <a:srgbClr val="000000"/>
                </a:solidFill>
              </a:rPr>
              <a:t>Strutture alberghiere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187896" y="3356992"/>
            <a:ext cx="217553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it-IT" sz="1500" b="1" dirty="0">
                <a:solidFill>
                  <a:srgbClr val="000000"/>
                </a:solidFill>
              </a:rPr>
              <a:t>Strutture extralberghiere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2A065B9C-11AB-407A-B111-6556476F4D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766167"/>
              </p:ext>
            </p:extLst>
          </p:nvPr>
        </p:nvGraphicFramePr>
        <p:xfrm>
          <a:off x="323530" y="3625075"/>
          <a:ext cx="7704852" cy="2538061"/>
        </p:xfrm>
        <a:graphic>
          <a:graphicData uri="http://schemas.openxmlformats.org/drawingml/2006/table">
            <a:tbl>
              <a:tblPr firstRow="1" firstCol="1" bandRow="1"/>
              <a:tblGrid>
                <a:gridCol w="779778">
                  <a:extLst>
                    <a:ext uri="{9D8B030D-6E8A-4147-A177-3AD203B41FA5}">
                      <a16:colId xmlns:a16="http://schemas.microsoft.com/office/drawing/2014/main" val="1706724809"/>
                    </a:ext>
                  </a:extLst>
                </a:gridCol>
                <a:gridCol w="1006293">
                  <a:extLst>
                    <a:ext uri="{9D8B030D-6E8A-4147-A177-3AD203B41FA5}">
                      <a16:colId xmlns:a16="http://schemas.microsoft.com/office/drawing/2014/main" val="2753493404"/>
                    </a:ext>
                  </a:extLst>
                </a:gridCol>
                <a:gridCol w="830290">
                  <a:extLst>
                    <a:ext uri="{9D8B030D-6E8A-4147-A177-3AD203B41FA5}">
                      <a16:colId xmlns:a16="http://schemas.microsoft.com/office/drawing/2014/main" val="1362174297"/>
                    </a:ext>
                  </a:extLst>
                </a:gridCol>
                <a:gridCol w="830290">
                  <a:extLst>
                    <a:ext uri="{9D8B030D-6E8A-4147-A177-3AD203B41FA5}">
                      <a16:colId xmlns:a16="http://schemas.microsoft.com/office/drawing/2014/main" val="2149381648"/>
                    </a:ext>
                  </a:extLst>
                </a:gridCol>
                <a:gridCol w="830290">
                  <a:extLst>
                    <a:ext uri="{9D8B030D-6E8A-4147-A177-3AD203B41FA5}">
                      <a16:colId xmlns:a16="http://schemas.microsoft.com/office/drawing/2014/main" val="4054440756"/>
                    </a:ext>
                  </a:extLst>
                </a:gridCol>
                <a:gridCol w="830290">
                  <a:extLst>
                    <a:ext uri="{9D8B030D-6E8A-4147-A177-3AD203B41FA5}">
                      <a16:colId xmlns:a16="http://schemas.microsoft.com/office/drawing/2014/main" val="2366733986"/>
                    </a:ext>
                  </a:extLst>
                </a:gridCol>
                <a:gridCol w="830290">
                  <a:extLst>
                    <a:ext uri="{9D8B030D-6E8A-4147-A177-3AD203B41FA5}">
                      <a16:colId xmlns:a16="http://schemas.microsoft.com/office/drawing/2014/main" val="1645575713"/>
                    </a:ext>
                  </a:extLst>
                </a:gridCol>
                <a:gridCol w="830290">
                  <a:extLst>
                    <a:ext uri="{9D8B030D-6E8A-4147-A177-3AD203B41FA5}">
                      <a16:colId xmlns:a16="http://schemas.microsoft.com/office/drawing/2014/main" val="263058590"/>
                    </a:ext>
                  </a:extLst>
                </a:gridCol>
                <a:gridCol w="937041">
                  <a:extLst>
                    <a:ext uri="{9D8B030D-6E8A-4147-A177-3AD203B41FA5}">
                      <a16:colId xmlns:a16="http://schemas.microsoft.com/office/drawing/2014/main" val="586731297"/>
                    </a:ext>
                  </a:extLst>
                </a:gridCol>
              </a:tblGrid>
              <a:tr h="319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Provincia di Siena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2015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2016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2017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2018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2019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Var</a:t>
                      </a:r>
                      <a:r>
                        <a:rPr lang="it-IT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 % 15/19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Var</a:t>
                      </a:r>
                      <a:r>
                        <a:rPr lang="it-IT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 %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18/19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99494"/>
                  </a:ext>
                </a:extLst>
              </a:tr>
              <a:tr h="1905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835608"/>
                  </a:ext>
                </a:extLst>
              </a:tr>
              <a:tr h="209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Italiani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Arrivi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227,936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25,878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292,767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317,433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328,094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43.94%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3.36%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807067"/>
                  </a:ext>
                </a:extLst>
              </a:tr>
              <a:tr h="1905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Presenze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710,420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707,061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770,265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822,487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830,925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16.96%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1.03%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611854"/>
                  </a:ext>
                </a:extLst>
              </a:tr>
              <a:tr h="1905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832230"/>
                  </a:ext>
                </a:extLst>
              </a:tr>
              <a:tr h="209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Stranieri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Arrivi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375,044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383,402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424,255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471,626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494,409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31.83%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4.83%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09230"/>
                  </a:ext>
                </a:extLst>
              </a:tr>
              <a:tr h="1905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Presenze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1,684,827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1,571,562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1,679,979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1,843,558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1,818,617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7.94%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-1.35%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413209"/>
                  </a:ext>
                </a:extLst>
              </a:tr>
              <a:tr h="1905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593252"/>
                  </a:ext>
                </a:extLst>
              </a:tr>
              <a:tr h="209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Totale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Arrivi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602,980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642,182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717,022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789,059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823,313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36.54%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4.34%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050510"/>
                  </a:ext>
                </a:extLst>
              </a:tr>
              <a:tr h="1905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Presenze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2,395,247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2,278,623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2,450,244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2,666,045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2,649,542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10.62%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-0.62%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15359"/>
                  </a:ext>
                </a:extLst>
              </a:tr>
              <a:tr h="319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Permanenza Media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3.97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3.55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3.42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3.38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3.22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425290"/>
                  </a:ext>
                </a:extLst>
              </a:tr>
            </a:tbl>
          </a:graphicData>
        </a:graphic>
      </p:graphicFrame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F1131B68-684D-4AD5-95D9-0698848133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873767"/>
              </p:ext>
            </p:extLst>
          </p:nvPr>
        </p:nvGraphicFramePr>
        <p:xfrm>
          <a:off x="323528" y="838880"/>
          <a:ext cx="7704854" cy="2537206"/>
        </p:xfrm>
        <a:graphic>
          <a:graphicData uri="http://schemas.openxmlformats.org/drawingml/2006/table">
            <a:tbl>
              <a:tblPr firstRow="1" firstCol="1" bandRow="1"/>
              <a:tblGrid>
                <a:gridCol w="790652">
                  <a:extLst>
                    <a:ext uri="{9D8B030D-6E8A-4147-A177-3AD203B41FA5}">
                      <a16:colId xmlns:a16="http://schemas.microsoft.com/office/drawing/2014/main" val="1882850413"/>
                    </a:ext>
                  </a:extLst>
                </a:gridCol>
                <a:gridCol w="1020325">
                  <a:extLst>
                    <a:ext uri="{9D8B030D-6E8A-4147-A177-3AD203B41FA5}">
                      <a16:colId xmlns:a16="http://schemas.microsoft.com/office/drawing/2014/main" val="3797087972"/>
                    </a:ext>
                  </a:extLst>
                </a:gridCol>
                <a:gridCol w="841868">
                  <a:extLst>
                    <a:ext uri="{9D8B030D-6E8A-4147-A177-3AD203B41FA5}">
                      <a16:colId xmlns:a16="http://schemas.microsoft.com/office/drawing/2014/main" val="3574918662"/>
                    </a:ext>
                  </a:extLst>
                </a:gridCol>
                <a:gridCol w="841868">
                  <a:extLst>
                    <a:ext uri="{9D8B030D-6E8A-4147-A177-3AD203B41FA5}">
                      <a16:colId xmlns:a16="http://schemas.microsoft.com/office/drawing/2014/main" val="1920477999"/>
                    </a:ext>
                  </a:extLst>
                </a:gridCol>
                <a:gridCol w="841868">
                  <a:extLst>
                    <a:ext uri="{9D8B030D-6E8A-4147-A177-3AD203B41FA5}">
                      <a16:colId xmlns:a16="http://schemas.microsoft.com/office/drawing/2014/main" val="3377531152"/>
                    </a:ext>
                  </a:extLst>
                </a:gridCol>
                <a:gridCol w="841868">
                  <a:extLst>
                    <a:ext uri="{9D8B030D-6E8A-4147-A177-3AD203B41FA5}">
                      <a16:colId xmlns:a16="http://schemas.microsoft.com/office/drawing/2014/main" val="1309829096"/>
                    </a:ext>
                  </a:extLst>
                </a:gridCol>
                <a:gridCol w="841868">
                  <a:extLst>
                    <a:ext uri="{9D8B030D-6E8A-4147-A177-3AD203B41FA5}">
                      <a16:colId xmlns:a16="http://schemas.microsoft.com/office/drawing/2014/main" val="767895223"/>
                    </a:ext>
                  </a:extLst>
                </a:gridCol>
                <a:gridCol w="841868">
                  <a:extLst>
                    <a:ext uri="{9D8B030D-6E8A-4147-A177-3AD203B41FA5}">
                      <a16:colId xmlns:a16="http://schemas.microsoft.com/office/drawing/2014/main" val="736743677"/>
                    </a:ext>
                  </a:extLst>
                </a:gridCol>
                <a:gridCol w="842669">
                  <a:extLst>
                    <a:ext uri="{9D8B030D-6E8A-4147-A177-3AD203B41FA5}">
                      <a16:colId xmlns:a16="http://schemas.microsoft.com/office/drawing/2014/main" val="780808916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Provincia di Siena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2015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2016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2017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2018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2019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Var</a:t>
                      </a:r>
                      <a:r>
                        <a:rPr lang="it-IT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 % 15/19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Var</a:t>
                      </a:r>
                      <a:r>
                        <a:rPr lang="it-IT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 % 18/19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5082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817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Italiani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Arrivi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562,455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589,337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624,275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638,011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654,148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16.30%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2.53%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339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Presenze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1,388,862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1,214,885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1,293,239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1,287,003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1,293,000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-6.90%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0.47%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1487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5503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Stranieri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Arrivi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553,673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524,729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556,958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622,064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605,439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9.35%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-2.67%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0872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Presenze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1,394,502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1,196,322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1,219,434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1,342,647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1,298,632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-6.87%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-3.28%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1541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89764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Totale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Arrivi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1,116,128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1,114,066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1,181,233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1,260,075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1,259,587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12.85%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-0.04%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3157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Presenze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2,783,364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2,411,207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2,512,673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2,629,650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2,591,641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-6.89%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-1.45%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5585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Permanenza Media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2.49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2.16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2.13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2.09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2.06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765376"/>
                  </a:ext>
                </a:extLst>
              </a:tr>
            </a:tbl>
          </a:graphicData>
        </a:graphic>
      </p:graphicFrame>
      <p:pic>
        <p:nvPicPr>
          <p:cNvPr id="11" name="Immagine 10">
            <a:extLst>
              <a:ext uri="{FF2B5EF4-FFF2-40B4-BE49-F238E27FC236}">
                <a16:creationId xmlns:a16="http://schemas.microsoft.com/office/drawing/2014/main" id="{F3A9F7D2-0009-4596-B044-847CE3EF108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0" y="6182230"/>
            <a:ext cx="648000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24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251356"/>
            <a:ext cx="9144000" cy="369332"/>
          </a:xfrm>
          <a:prstGeom prst="rect">
            <a:avLst/>
          </a:prstGeom>
          <a:solidFill>
            <a:schemeClr val="accent1">
              <a:alpha val="49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b="1" i="1" dirty="0"/>
              <a:t>Startup Innovative</a:t>
            </a:r>
            <a:r>
              <a:rPr lang="it-IT" b="1" dirty="0"/>
              <a:t> (anno di avvio e tipologia attività)</a:t>
            </a:r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E3C8-28CE-4C67-A55A-882298EC0561}" type="slidenum">
              <a:rPr lang="it-IT" smtClean="0"/>
              <a:t>13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120498"/>
              </p:ext>
            </p:extLst>
          </p:nvPr>
        </p:nvGraphicFramePr>
        <p:xfrm>
          <a:off x="395536" y="620688"/>
          <a:ext cx="4608512" cy="2301600"/>
        </p:xfrm>
        <a:graphic>
          <a:graphicData uri="http://schemas.openxmlformats.org/drawingml/2006/table">
            <a:tbl>
              <a:tblPr/>
              <a:tblGrid>
                <a:gridCol w="2407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576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1" i="0" u="none" strike="noStrike" dirty="0">
                          <a:effectLst/>
                          <a:latin typeface="+mj-lt"/>
                        </a:rPr>
                        <a:t>Anno inizio effettivo </a:t>
                      </a:r>
                    </a:p>
                    <a:p>
                      <a:pPr algn="ctr" fontAlgn="b"/>
                      <a:r>
                        <a:rPr lang="it-IT" sz="1300" b="1" i="0" u="none" strike="noStrike" dirty="0">
                          <a:effectLst/>
                          <a:latin typeface="+mj-lt"/>
                        </a:rPr>
                        <a:t>di esercizio dell'attività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1" i="0" u="none" strike="noStrike" dirty="0">
                          <a:effectLst/>
                          <a:latin typeface="+mj-lt"/>
                        </a:rPr>
                        <a:t>Numerosità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1" i="0" u="none" strike="noStrike" dirty="0">
                          <a:effectLst/>
                          <a:latin typeface="+mj-lt"/>
                        </a:rPr>
                        <a:t>Incidenza %</a:t>
                      </a:r>
                    </a:p>
                    <a:p>
                      <a:pPr algn="ctr" fontAlgn="b"/>
                      <a:r>
                        <a:rPr lang="it-IT" sz="1300" b="1" i="0" u="none" strike="noStrike" dirty="0">
                          <a:effectLst/>
                          <a:latin typeface="+mj-lt"/>
                        </a:rPr>
                        <a:t>sul Totale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9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1" i="0" u="none" strike="noStrike" dirty="0">
                          <a:effectLst/>
                          <a:latin typeface="+mj-lt"/>
                        </a:rPr>
                        <a:t>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69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1" i="0" u="none" strike="noStrike" dirty="0">
                          <a:effectLst/>
                          <a:latin typeface="+mj-lt"/>
                        </a:rPr>
                        <a:t>2016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69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1" i="0" u="none" strike="noStrike" dirty="0">
                          <a:effectLst/>
                          <a:latin typeface="+mj-lt"/>
                        </a:rPr>
                        <a:t>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434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1" i="0" u="none" strike="noStrike" dirty="0">
                          <a:effectLst/>
                          <a:latin typeface="+mj-lt"/>
                        </a:rPr>
                        <a:t>2018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434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1" i="0" u="none" strike="noStrike" dirty="0">
                          <a:effectLst/>
                          <a:latin typeface="+mj-lt"/>
                        </a:rPr>
                        <a:t>2019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5206547"/>
                  </a:ext>
                </a:extLst>
              </a:tr>
              <a:tr h="26869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1" i="0" u="none" strike="noStrike" dirty="0">
                          <a:effectLst/>
                          <a:latin typeface="+mj-lt"/>
                        </a:rPr>
                        <a:t>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69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1" i="0" u="none" strike="noStrike" dirty="0">
                          <a:effectLst/>
                          <a:latin typeface="+mj-lt"/>
                        </a:rPr>
                        <a:t>Totale complessivo</a:t>
                      </a:r>
                    </a:p>
                    <a:p>
                      <a:pPr algn="ctr" fontAlgn="b"/>
                      <a:r>
                        <a:rPr lang="it-IT" sz="1300" b="1" i="0" u="none" strike="noStrike" dirty="0">
                          <a:effectLst/>
                          <a:latin typeface="+mj-lt"/>
                        </a:rPr>
                        <a:t>in provincia</a:t>
                      </a:r>
                      <a:r>
                        <a:rPr lang="it-IT" sz="1300" b="1" i="0" u="none" strike="noStrike" baseline="0" dirty="0">
                          <a:effectLst/>
                          <a:latin typeface="+mj-lt"/>
                        </a:rPr>
                        <a:t> di Siena</a:t>
                      </a:r>
                      <a:endParaRPr lang="it-IT" sz="13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752606"/>
              </p:ext>
            </p:extLst>
          </p:nvPr>
        </p:nvGraphicFramePr>
        <p:xfrm>
          <a:off x="1979712" y="2996952"/>
          <a:ext cx="6696744" cy="3234727"/>
        </p:xfrm>
        <a:graphic>
          <a:graphicData uri="http://schemas.openxmlformats.org/drawingml/2006/table">
            <a:tbl>
              <a:tblPr/>
              <a:tblGrid>
                <a:gridCol w="4699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9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7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642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effectLst/>
                          <a:latin typeface="Arial"/>
                        </a:rPr>
                        <a:t>TIPOLOGIA DI ATTIVITÀ (2019)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effectLst/>
                          <a:latin typeface="Arial"/>
                        </a:rPr>
                        <a:t>Totale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effectLst/>
                          <a:latin typeface="Arial"/>
                        </a:rPr>
                        <a:t>Incidenza % </a:t>
                      </a:r>
                    </a:p>
                    <a:p>
                      <a:pPr algn="l" fontAlgn="b"/>
                      <a:r>
                        <a:rPr lang="it-IT" sz="1100" b="1" i="0" u="none" strike="noStrike" dirty="0">
                          <a:effectLst/>
                          <a:latin typeface="Arial"/>
                        </a:rPr>
                        <a:t>sul Totale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4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A 02 Silvicoltura ed utilizzo di aree forestali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4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C 11 Industria delle bevande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4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C 20 Fabbricazione di prodotti chimici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4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C 28 Fabbricazione di macchinari ed apparecchiature nca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4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G 46 Commercio all'ingrosso (escluso quello di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4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G 47 Commercio al dettaglio (escluso quello di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4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J 61 Telecomunicazioni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64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J 62 Produzione di software, consulenza informatica e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64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M 70 Attivita' di direzione aziendale e di consulenza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64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M 71 Attivita' degli studi di architettura e d'ingegneria;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64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M 72 Ricerca scientifica e sviluppo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64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M 74 Altre attivita' professionali, scientifiche e tecniche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64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N 79 </a:t>
                      </a:r>
                      <a:r>
                        <a:rPr lang="it-IT" sz="12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Attivita'</a:t>
                      </a:r>
                      <a:r>
                        <a:rPr lang="it-IT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 dei servizi delle agenzie di viaggio, dei tour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642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effectLst/>
                          <a:latin typeface="Arial"/>
                        </a:rPr>
                        <a:t>Totale </a:t>
                      </a:r>
                      <a:r>
                        <a:rPr lang="it-IT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complessivo in provincia di Siena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effectLst/>
                          <a:latin typeface="Arial"/>
                        </a:rPr>
                        <a:t>100,0%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3" name="Segnaposto data 4"/>
          <p:cNvSpPr txBox="1">
            <a:spLocks/>
          </p:cNvSpPr>
          <p:nvPr/>
        </p:nvSpPr>
        <p:spPr>
          <a:xfrm>
            <a:off x="6300192" y="6324199"/>
            <a:ext cx="2592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i="1" dirty="0"/>
              <a:t>Fonte: Registro Imprese  via CCIAA </a:t>
            </a:r>
          </a:p>
          <a:p>
            <a:pPr algn="r"/>
            <a:r>
              <a:rPr lang="it-IT" i="1" dirty="0"/>
              <a:t>Dati aggiornati al 22 giugno 2020</a:t>
            </a:r>
          </a:p>
        </p:txBody>
      </p:sp>
      <p:pic>
        <p:nvPicPr>
          <p:cNvPr id="10" name="Immagin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77" r="33316" b="19370"/>
          <a:stretch>
            <a:fillRect/>
          </a:stretch>
        </p:blipFill>
        <p:spPr bwMode="auto">
          <a:xfrm>
            <a:off x="7451725" y="0"/>
            <a:ext cx="170180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8A764C4A-7881-42E2-9EFD-B22E0A9253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6" y="6165304"/>
            <a:ext cx="648000" cy="648000"/>
          </a:xfrm>
          <a:prstGeom prst="rect">
            <a:avLst/>
          </a:prstGeom>
        </p:spPr>
      </p:pic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508A7475-9313-4362-A068-C36BCEF557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647322"/>
              </p:ext>
            </p:extLst>
          </p:nvPr>
        </p:nvGraphicFramePr>
        <p:xfrm>
          <a:off x="5299084" y="1680775"/>
          <a:ext cx="3668250" cy="882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5388">
                  <a:extLst>
                    <a:ext uri="{9D8B030D-6E8A-4147-A177-3AD203B41FA5}">
                      <a16:colId xmlns:a16="http://schemas.microsoft.com/office/drawing/2014/main" val="2909608172"/>
                    </a:ext>
                  </a:extLst>
                </a:gridCol>
                <a:gridCol w="3252862">
                  <a:extLst>
                    <a:ext uri="{9D8B030D-6E8A-4147-A177-3AD203B41FA5}">
                      <a16:colId xmlns:a16="http://schemas.microsoft.com/office/drawing/2014/main" val="2888070268"/>
                    </a:ext>
                  </a:extLst>
                </a:gridCol>
              </a:tblGrid>
              <a:tr h="123358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dirty="0">
                          <a:effectLst/>
                        </a:rPr>
                        <a:t>Requisiti per </a:t>
                      </a:r>
                      <a:r>
                        <a:rPr lang="it-IT" sz="700" i="1" u="none" strike="noStrike" dirty="0">
                          <a:effectLst/>
                        </a:rPr>
                        <a:t>startup</a:t>
                      </a:r>
                      <a:endParaRPr lang="it-IT" sz="700" b="1" i="1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4" marR="4254" marT="4254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128239"/>
                  </a:ext>
                </a:extLst>
              </a:tr>
              <a:tr h="13729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1° </a:t>
                      </a:r>
                      <a:endParaRPr lang="it-IT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4" marR="4254" marT="42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dirty="0">
                          <a:effectLst/>
                        </a:rPr>
                        <a:t>15% del maggiore tra costi e valore totale della produzione riguarda attività di ricerca e sviluppo</a:t>
                      </a:r>
                      <a:endParaRPr lang="it-IT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4" marR="4254" marT="4254" marB="0" anchor="b"/>
                </a:tc>
                <a:extLst>
                  <a:ext uri="{0D108BD9-81ED-4DB2-BD59-A6C34878D82A}">
                    <a16:rowId xmlns:a16="http://schemas.microsoft.com/office/drawing/2014/main" val="2619167917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2° </a:t>
                      </a:r>
                      <a:endParaRPr lang="it-IT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4" marR="4254" marT="42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team formato per 2/3 da personale in possesso di laurea magistrale; oppure per 1/3 da dottorandi, dottori di ricerca o laureati con 3 anni di esperienza in attività di ricerca certificata</a:t>
                      </a:r>
                      <a:endParaRPr lang="it-IT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4" marR="4254" marT="4254" marB="0" anchor="b"/>
                </a:tc>
                <a:extLst>
                  <a:ext uri="{0D108BD9-81ED-4DB2-BD59-A6C34878D82A}">
                    <a16:rowId xmlns:a16="http://schemas.microsoft.com/office/drawing/2014/main" val="563281178"/>
                  </a:ext>
                </a:extLst>
              </a:tr>
              <a:tr h="10037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>
                          <a:effectLst/>
                        </a:rPr>
                        <a:t>3°</a:t>
                      </a:r>
                      <a:endParaRPr lang="it-IT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4" marR="4254" marT="42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dirty="0">
                          <a:effectLst/>
                        </a:rPr>
                        <a:t>impresa depositaria o licenziataria di privativa industriale, oppure titolare di software registrato</a:t>
                      </a:r>
                      <a:endParaRPr lang="it-IT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4" marR="4254" marT="4254" marB="0" anchor="b"/>
                </a:tc>
                <a:extLst>
                  <a:ext uri="{0D108BD9-81ED-4DB2-BD59-A6C34878D82A}">
                    <a16:rowId xmlns:a16="http://schemas.microsoft.com/office/drawing/2014/main" val="3068659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118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-4928" y="251356"/>
            <a:ext cx="9144000" cy="369332"/>
          </a:xfrm>
          <a:prstGeom prst="rect">
            <a:avLst/>
          </a:prstGeom>
          <a:solidFill>
            <a:schemeClr val="accent1">
              <a:alpha val="49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b="1" i="1" dirty="0"/>
              <a:t>Startup Innovative</a:t>
            </a:r>
            <a:r>
              <a:rPr lang="it-IT" b="1" dirty="0"/>
              <a:t> (localizzazione - 1)</a:t>
            </a:r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E3C8-28CE-4C67-A55A-882298EC0561}" type="slidenum">
              <a:rPr lang="it-IT" smtClean="0"/>
              <a:t>14</a:t>
            </a:fld>
            <a:endParaRPr lang="it-IT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624459"/>
              </p:ext>
            </p:extLst>
          </p:nvPr>
        </p:nvGraphicFramePr>
        <p:xfrm>
          <a:off x="3563888" y="3419499"/>
          <a:ext cx="4956025" cy="2445035"/>
        </p:xfrm>
        <a:graphic>
          <a:graphicData uri="http://schemas.openxmlformats.org/drawingml/2006/table">
            <a:tbl>
              <a:tblPr/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002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effectLst/>
                          <a:latin typeface="Arial"/>
                        </a:rPr>
                        <a:t>COMUNE in PROVINCIA DI SIENA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effectLst/>
                          <a:latin typeface="Arial"/>
                        </a:rPr>
                        <a:t>Numerosità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effectLst/>
                          <a:latin typeface="Arial"/>
                        </a:rPr>
                        <a:t>Incidenza % </a:t>
                      </a:r>
                    </a:p>
                    <a:p>
                      <a:pPr algn="ctr" fontAlgn="b"/>
                      <a:r>
                        <a:rPr lang="it-IT" sz="1100" b="1" i="0" u="none" strike="noStrike" dirty="0">
                          <a:effectLst/>
                          <a:latin typeface="Arial"/>
                        </a:rPr>
                        <a:t>sul Totale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0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Asciano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0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Castelnuovo Berardenga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0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Chiusi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0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Colle di Val d'Elsa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0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Montepulciano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00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Monteriggioni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00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Poggibonsi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0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Siena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00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Sinalunga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002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effectLst/>
                          <a:latin typeface="Arial"/>
                        </a:rPr>
                        <a:t>Totale complessivo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514387"/>
              </p:ext>
            </p:extLst>
          </p:nvPr>
        </p:nvGraphicFramePr>
        <p:xfrm>
          <a:off x="186759" y="602620"/>
          <a:ext cx="4713115" cy="2619594"/>
        </p:xfrm>
        <a:graphic>
          <a:graphicData uri="http://schemas.openxmlformats.org/drawingml/2006/table">
            <a:tbl>
              <a:tblPr/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7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679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effectLst/>
                          <a:latin typeface="Arial"/>
                        </a:rPr>
                        <a:t>PROVINCIA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effectLst/>
                          <a:latin typeface="Arial"/>
                        </a:rPr>
                        <a:t>Numerosità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effectLst/>
                          <a:latin typeface="Arial"/>
                        </a:rPr>
                        <a:t>Incidenza %</a:t>
                      </a:r>
                    </a:p>
                    <a:p>
                      <a:pPr algn="ctr" fontAlgn="b"/>
                      <a:r>
                        <a:rPr lang="it-IT" sz="1100" b="1" i="0" u="none" strike="noStrike" dirty="0">
                          <a:effectLst/>
                          <a:latin typeface="Arial"/>
                        </a:rPr>
                        <a:t> sul Totale regionale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79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effectLst/>
                          <a:latin typeface="Arial"/>
                        </a:rPr>
                        <a:t>AREZZO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79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effectLst/>
                          <a:latin typeface="Arial"/>
                        </a:rPr>
                        <a:t>FIRENZE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79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effectLst/>
                          <a:latin typeface="Arial"/>
                        </a:rPr>
                        <a:t>GROSSETO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79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effectLst/>
                          <a:latin typeface="Arial"/>
                        </a:rPr>
                        <a:t>LIVORNO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79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effectLst/>
                          <a:latin typeface="Arial"/>
                        </a:rPr>
                        <a:t>LUCCA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79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Arial"/>
                        </a:rPr>
                        <a:t>MASSA CARRARA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79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Arial"/>
                        </a:rPr>
                        <a:t>PISA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679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Arial"/>
                        </a:rPr>
                        <a:t>PRATO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679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Arial"/>
                        </a:rPr>
                        <a:t>PISTOIA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679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SIENA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679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effectLst/>
                          <a:latin typeface="Arial"/>
                        </a:rPr>
                        <a:t>Totale complessivo Regione Toscana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474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4" name="Freccia curva 23"/>
          <p:cNvSpPr>
            <a:spLocks noChangeAspect="1"/>
          </p:cNvSpPr>
          <p:nvPr/>
        </p:nvSpPr>
        <p:spPr>
          <a:xfrm rot="10800000" flipH="1">
            <a:off x="2711959" y="2996952"/>
            <a:ext cx="504057" cy="2242918"/>
          </a:xfrm>
          <a:prstGeom prst="bentArrow">
            <a:avLst>
              <a:gd name="adj1" fmla="val 25000"/>
              <a:gd name="adj2" fmla="val 23513"/>
              <a:gd name="adj3" fmla="val 25000"/>
              <a:gd name="adj4" fmla="val 43750"/>
            </a:avLst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15" name="Immagin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77" r="33316" b="19370"/>
          <a:stretch>
            <a:fillRect/>
          </a:stretch>
        </p:blipFill>
        <p:spPr bwMode="auto">
          <a:xfrm>
            <a:off x="7451725" y="0"/>
            <a:ext cx="170180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AF32E22C-002B-405A-90BF-0D9A0A60436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6" y="6165304"/>
            <a:ext cx="648000" cy="648000"/>
          </a:xfrm>
          <a:prstGeom prst="rect">
            <a:avLst/>
          </a:prstGeom>
        </p:spPr>
      </p:pic>
      <p:sp>
        <p:nvSpPr>
          <p:cNvPr id="10" name="Segnaposto data 4">
            <a:extLst>
              <a:ext uri="{FF2B5EF4-FFF2-40B4-BE49-F238E27FC236}">
                <a16:creationId xmlns:a16="http://schemas.microsoft.com/office/drawing/2014/main" id="{7467ACA7-418E-4A73-BC44-49AEA3973F4B}"/>
              </a:ext>
            </a:extLst>
          </p:cNvPr>
          <p:cNvSpPr txBox="1">
            <a:spLocks/>
          </p:cNvSpPr>
          <p:nvPr/>
        </p:nvSpPr>
        <p:spPr>
          <a:xfrm>
            <a:off x="6300192" y="6324199"/>
            <a:ext cx="2592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i="1" dirty="0"/>
              <a:t>Fonte: Registro Imprese  via CCIAA </a:t>
            </a:r>
          </a:p>
          <a:p>
            <a:pPr algn="r"/>
            <a:r>
              <a:rPr lang="it-IT" i="1" dirty="0"/>
              <a:t>Dati aggiornati al 22 giugno 2020</a:t>
            </a:r>
          </a:p>
        </p:txBody>
      </p:sp>
    </p:spTree>
    <p:extLst>
      <p:ext uri="{BB962C8B-B14F-4D97-AF65-F5344CB8AC3E}">
        <p14:creationId xmlns:p14="http://schemas.microsoft.com/office/powerpoint/2010/main" val="1318753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-4928" y="251356"/>
            <a:ext cx="9144000" cy="369332"/>
          </a:xfrm>
          <a:prstGeom prst="rect">
            <a:avLst/>
          </a:prstGeom>
          <a:solidFill>
            <a:schemeClr val="accent1">
              <a:alpha val="49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b="1" i="1" dirty="0"/>
              <a:t>Startup Innovative</a:t>
            </a:r>
            <a:r>
              <a:rPr lang="it-IT" b="1" dirty="0"/>
              <a:t> (localizzazione - 2)</a:t>
            </a:r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E3C8-28CE-4C67-A55A-882298EC0561}" type="slidenum">
              <a:rPr lang="it-IT" smtClean="0"/>
              <a:t>15</a:t>
            </a:fld>
            <a:endParaRPr lang="it-IT" dirty="0"/>
          </a:p>
        </p:txBody>
      </p:sp>
      <p:sp>
        <p:nvSpPr>
          <p:cNvPr id="25" name="Segnaposto data 4"/>
          <p:cNvSpPr txBox="1">
            <a:spLocks/>
          </p:cNvSpPr>
          <p:nvPr/>
        </p:nvSpPr>
        <p:spPr>
          <a:xfrm>
            <a:off x="7236296" y="6356350"/>
            <a:ext cx="12961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i="1" dirty="0"/>
              <a:t>Fonte: Sole24Ore 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00" y="692696"/>
            <a:ext cx="861799" cy="360040"/>
          </a:xfrm>
          <a:prstGeom prst="rect">
            <a:avLst/>
          </a:prstGeom>
        </p:spPr>
      </p:pic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934256"/>
              </p:ext>
            </p:extLst>
          </p:nvPr>
        </p:nvGraphicFramePr>
        <p:xfrm>
          <a:off x="1907704" y="5150408"/>
          <a:ext cx="4464495" cy="1008112"/>
        </p:xfrm>
        <a:graphic>
          <a:graphicData uri="http://schemas.openxmlformats.org/drawingml/2006/table">
            <a:tbl>
              <a:tblPr/>
              <a:tblGrid>
                <a:gridCol w="1441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0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1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0763"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1" i="0" u="none" strike="noStrike" dirty="0">
                          <a:effectLst/>
                          <a:latin typeface="Arial"/>
                        </a:rPr>
                        <a:t>IL</a:t>
                      </a:r>
                      <a:r>
                        <a:rPr lang="it-IT" sz="1000" b="1" i="0" u="none" strike="noStrike" baseline="0" dirty="0">
                          <a:effectLst/>
                          <a:latin typeface="Arial"/>
                        </a:rPr>
                        <a:t> PODIO NAZIONALE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1" i="0" u="none" strike="noStrike" dirty="0">
                          <a:solidFill>
                            <a:srgbClr val="423434"/>
                          </a:solidFill>
                          <a:effectLst/>
                          <a:latin typeface="Arial"/>
                        </a:rPr>
                        <a:t>PROVINCE</a:t>
                      </a:r>
                      <a:r>
                        <a:rPr lang="it-IT" sz="1000" b="1" i="0" u="none" strike="noStrike" baseline="0" dirty="0">
                          <a:solidFill>
                            <a:srgbClr val="423434"/>
                          </a:solidFill>
                          <a:effectLst/>
                          <a:latin typeface="Arial"/>
                        </a:rPr>
                        <a:t> ITALIANE</a:t>
                      </a:r>
                      <a:endParaRPr lang="it-IT" sz="1000" b="1" i="0" u="none" strike="noStrike" dirty="0">
                        <a:solidFill>
                          <a:srgbClr val="4234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1" i="0" u="none" strike="noStrike" dirty="0">
                          <a:solidFill>
                            <a:srgbClr val="423434"/>
                          </a:solidFill>
                          <a:effectLst/>
                          <a:latin typeface="Arial"/>
                        </a:rPr>
                        <a:t>VALORE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78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Ascoli Piceno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14.6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78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Trento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14.5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78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Trieste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14.1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1" name="Immagin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77" r="33316" b="19370"/>
          <a:stretch>
            <a:fillRect/>
          </a:stretch>
        </p:blipFill>
        <p:spPr bwMode="auto">
          <a:xfrm>
            <a:off x="7451725" y="0"/>
            <a:ext cx="170180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6AD9283E-DC87-4ADE-8E49-23F2579BA3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937300"/>
              </p:ext>
            </p:extLst>
          </p:nvPr>
        </p:nvGraphicFramePr>
        <p:xfrm>
          <a:off x="302840" y="1639403"/>
          <a:ext cx="8229600" cy="3313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42485614"/>
                    </a:ext>
                  </a:extLst>
                </a:gridCol>
                <a:gridCol w="1099784">
                  <a:extLst>
                    <a:ext uri="{9D8B030D-6E8A-4147-A177-3AD203B41FA5}">
                      <a16:colId xmlns:a16="http://schemas.microsoft.com/office/drawing/2014/main" val="3574159055"/>
                    </a:ext>
                  </a:extLst>
                </a:gridCol>
                <a:gridCol w="2192056">
                  <a:extLst>
                    <a:ext uri="{9D8B030D-6E8A-4147-A177-3AD203B41FA5}">
                      <a16:colId xmlns:a16="http://schemas.microsoft.com/office/drawing/2014/main" val="855197083"/>
                    </a:ext>
                  </a:extLst>
                </a:gridCol>
                <a:gridCol w="1131600">
                  <a:extLst>
                    <a:ext uri="{9D8B030D-6E8A-4147-A177-3AD203B41FA5}">
                      <a16:colId xmlns:a16="http://schemas.microsoft.com/office/drawing/2014/main" val="1975221253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341442437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/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(numero ogni mille società di capitale)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Ranking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(1 migliore - 107 peggiore)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(numero ogni mille società di capitale)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Ranking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(1 migliore - 107 peggiore)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01668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Pisa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7.4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28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6.7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29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25217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Livorno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4.8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64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4.7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64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18363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Firenze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4.4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67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4.8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61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29482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Siena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3.6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76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3.3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80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07886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Lucca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89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1.9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101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04923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Pistoia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2.8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90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2.6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90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83339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Grosseto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2.6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94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2.2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97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73308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Arezzo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2.5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96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3.1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84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35590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Prato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1.9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103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1.8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102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0235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Massa-Carrara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1.1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106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1.4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106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814263"/>
                  </a:ext>
                </a:extLst>
              </a:tr>
            </a:tbl>
          </a:graphicData>
        </a:graphic>
      </p:graphicFrame>
      <p:pic>
        <p:nvPicPr>
          <p:cNvPr id="10" name="Immagine 9">
            <a:extLst>
              <a:ext uri="{FF2B5EF4-FFF2-40B4-BE49-F238E27FC236}">
                <a16:creationId xmlns:a16="http://schemas.microsoft.com/office/drawing/2014/main" id="{B1702383-ADD1-47A6-B44F-FF64B8BA4C5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6" y="6165304"/>
            <a:ext cx="648000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651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7561" y="403567"/>
            <a:ext cx="9144000" cy="369332"/>
          </a:xfrm>
          <a:prstGeom prst="rect">
            <a:avLst/>
          </a:prstGeom>
          <a:solidFill>
            <a:schemeClr val="accent1">
              <a:alpha val="49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b="1" dirty="0"/>
              <a:t>Il distretto delle Scienze della Vita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E3C8-28CE-4C67-A55A-882298EC0561}" type="slidenum">
              <a:rPr lang="it-IT" smtClean="0"/>
              <a:t>16</a:t>
            </a:fld>
            <a:endParaRPr lang="it-IT" dirty="0"/>
          </a:p>
        </p:txBody>
      </p:sp>
      <p:sp>
        <p:nvSpPr>
          <p:cNvPr id="25" name="Segnaposto data 4"/>
          <p:cNvSpPr txBox="1">
            <a:spLocks/>
          </p:cNvSpPr>
          <p:nvPr/>
        </p:nvSpPr>
        <p:spPr>
          <a:xfrm>
            <a:off x="5004048" y="6381328"/>
            <a:ext cx="3528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i="1" dirty="0"/>
              <a:t>Fonte: Pucci, Zanni, Fiorini (2018) e </a:t>
            </a:r>
            <a:r>
              <a:rPr lang="it-IT" i="1" dirty="0" err="1"/>
              <a:t>Farmindustria</a:t>
            </a:r>
            <a:r>
              <a:rPr lang="it-IT" i="1" dirty="0"/>
              <a:t> 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539552" y="5376118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it-IT" sz="1600" dirty="0"/>
              <a:t>La farmaceutica incide per oltre </a:t>
            </a:r>
            <a:r>
              <a:rPr lang="it-IT" sz="1600" b="1" dirty="0"/>
              <a:t>95% sull’</a:t>
            </a:r>
            <a:r>
              <a:rPr lang="it-IT" sz="1600" b="1" i="1" dirty="0"/>
              <a:t>export hi tech </a:t>
            </a:r>
            <a:r>
              <a:rPr lang="it-IT" sz="1600" dirty="0"/>
              <a:t>della Provincia di Siena (dati 2017).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it-IT" sz="16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it-IT" sz="1600" dirty="0"/>
              <a:t>Siena, con </a:t>
            </a:r>
            <a:r>
              <a:rPr lang="it-IT" sz="1600" b="1" dirty="0"/>
              <a:t>più di 2.200 addetti</a:t>
            </a:r>
            <a:r>
              <a:rPr lang="it-IT" sz="1600" dirty="0"/>
              <a:t>, è un importante centro di ricerca e di produzione vaccini esportati in tutto il mondo.</a:t>
            </a:r>
          </a:p>
        </p:txBody>
      </p:sp>
      <p:pic>
        <p:nvPicPr>
          <p:cNvPr id="10" name="Immagin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77" r="33316" b="19370"/>
          <a:stretch>
            <a:fillRect/>
          </a:stretch>
        </p:blipFill>
        <p:spPr bwMode="auto">
          <a:xfrm>
            <a:off x="7451725" y="0"/>
            <a:ext cx="170180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218465"/>
              </p:ext>
            </p:extLst>
          </p:nvPr>
        </p:nvGraphicFramePr>
        <p:xfrm>
          <a:off x="323528" y="1196752"/>
          <a:ext cx="7992888" cy="3744413"/>
        </p:xfrm>
        <a:graphic>
          <a:graphicData uri="http://schemas.openxmlformats.org/drawingml/2006/table">
            <a:tbl>
              <a:tblPr/>
              <a:tblGrid>
                <a:gridCol w="1411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3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0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6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72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26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15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02375">
                <a:tc>
                  <a:txBody>
                    <a:bodyPr/>
                    <a:lstStyle/>
                    <a:p>
                      <a:pPr algn="ctr" fontAlgn="b"/>
                      <a:endParaRPr lang="it-IT" sz="15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Biotech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Chimico - Farmaceutico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Dispositivi Medici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Cosmeceutica - Nutraceutica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Servizi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Prodotti di supporto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458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Firenze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458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Pisa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458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Siena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458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Lucca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458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Arezzo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458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Livorno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458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Prato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458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Pistoia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7458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Massa Carrara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7458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Grosseto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745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13" name="Immagine 12">
            <a:extLst>
              <a:ext uri="{FF2B5EF4-FFF2-40B4-BE49-F238E27FC236}">
                <a16:creationId xmlns:a16="http://schemas.microsoft.com/office/drawing/2014/main" id="{CC336A6F-6112-4E78-A10D-D0918E3C46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6" y="6165304"/>
            <a:ext cx="648000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558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7561" y="403567"/>
            <a:ext cx="9144000" cy="369332"/>
          </a:xfrm>
          <a:prstGeom prst="rect">
            <a:avLst/>
          </a:prstGeom>
          <a:solidFill>
            <a:schemeClr val="accent1">
              <a:alpha val="49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b="1" dirty="0"/>
              <a:t>Capitale Umano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E3C8-28CE-4C67-A55A-882298EC0561}" type="slidenum">
              <a:rPr lang="it-IT" smtClean="0"/>
              <a:t>17</a:t>
            </a:fld>
            <a:endParaRPr lang="it-IT" dirty="0"/>
          </a:p>
        </p:txBody>
      </p:sp>
      <p:sp>
        <p:nvSpPr>
          <p:cNvPr id="25" name="Segnaposto data 4"/>
          <p:cNvSpPr txBox="1">
            <a:spLocks/>
          </p:cNvSpPr>
          <p:nvPr/>
        </p:nvSpPr>
        <p:spPr>
          <a:xfrm>
            <a:off x="4355976" y="6341969"/>
            <a:ext cx="4320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i="1" dirty="0"/>
              <a:t>Fonte: Rapporto Banca di Italia; L’economia della Toscana 2020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62136" y="1014065"/>
            <a:ext cx="7389589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it-IT" dirty="0"/>
              <a:t>La definizione più dettagliata del concetto di </a:t>
            </a:r>
            <a:r>
              <a:rPr lang="it-IT" b="1" dirty="0"/>
              <a:t>capitale umano </a:t>
            </a:r>
            <a:r>
              <a:rPr lang="it-IT" dirty="0"/>
              <a:t>è quella data dall’OCSE (Organizzazione per la cooperazione e lo sviluppo economico), secondo la quale si tratta di </a:t>
            </a:r>
            <a:r>
              <a:rPr lang="it-IT" i="1" dirty="0"/>
              <a:t>“conoscenze, abilità, competenze e altri attributi degli individui che facilitano la creazione di benessere personale, sociale ed economico”</a:t>
            </a:r>
            <a:endParaRPr lang="it-IT" sz="16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it-IT" sz="1600" dirty="0"/>
          </a:p>
        </p:txBody>
      </p:sp>
      <p:pic>
        <p:nvPicPr>
          <p:cNvPr id="10" name="Immagin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77" r="33316" b="19370"/>
          <a:stretch>
            <a:fillRect/>
          </a:stretch>
        </p:blipFill>
        <p:spPr bwMode="auto">
          <a:xfrm>
            <a:off x="7451725" y="0"/>
            <a:ext cx="170180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F5A875A0-3573-4EA4-975C-E81C57472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6" y="6165304"/>
            <a:ext cx="648000" cy="648000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25D6F991-DAE5-4099-9190-E325098F48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0175" y="2687703"/>
            <a:ext cx="5731689" cy="3159853"/>
          </a:xfrm>
          <a:prstGeom prst="rect">
            <a:avLst/>
          </a:prstGeo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BB24C1BF-FF17-4574-87E7-5F389EEF38FE}"/>
              </a:ext>
            </a:extLst>
          </p:cNvPr>
          <p:cNvSpPr/>
          <p:nvPr/>
        </p:nvSpPr>
        <p:spPr>
          <a:xfrm>
            <a:off x="0" y="2769428"/>
            <a:ext cx="33700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it-IT" dirty="0"/>
              <a:t>Oggi abbiamo l’esigenza per rafforzare la dotazione di capitale umano, sia sotto il profilo quantitativo sia sotto quello qualitativo: esso, infatti, può accrescere la </a:t>
            </a:r>
            <a:r>
              <a:rPr lang="it-IT" b="1" dirty="0"/>
              <a:t>produttività</a:t>
            </a:r>
            <a:r>
              <a:rPr lang="it-IT" dirty="0"/>
              <a:t> totale (oggi bassa in Toscana) e influenzare il benessere individuale e collettivo della società</a:t>
            </a:r>
          </a:p>
        </p:txBody>
      </p:sp>
    </p:spTree>
    <p:extLst>
      <p:ext uri="{BB962C8B-B14F-4D97-AF65-F5344CB8AC3E}">
        <p14:creationId xmlns:p14="http://schemas.microsoft.com/office/powerpoint/2010/main" val="506994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magin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80"/>
          <a:stretch>
            <a:fillRect/>
          </a:stretch>
        </p:blipFill>
        <p:spPr bwMode="auto">
          <a:xfrm>
            <a:off x="0" y="620688"/>
            <a:ext cx="9144000" cy="488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CEE73B6D-AFB2-4F64-94DA-F75287588CCE}"/>
              </a:ext>
            </a:extLst>
          </p:cNvPr>
          <p:cNvSpPr txBox="1"/>
          <p:nvPr/>
        </p:nvSpPr>
        <p:spPr>
          <a:xfrm>
            <a:off x="1907704" y="5733256"/>
            <a:ext cx="5599534" cy="8223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i="1" dirty="0"/>
              <a:t>7 </a:t>
            </a:r>
            <a:r>
              <a:rPr lang="en-US" sz="2000" i="1" dirty="0" err="1"/>
              <a:t>Luglio</a:t>
            </a:r>
            <a:r>
              <a:rPr lang="en-US" sz="2000" i="1" dirty="0"/>
              <a:t> 2020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EE73B6D-AFB2-4F64-94DA-F75287588CCE}"/>
              </a:ext>
            </a:extLst>
          </p:cNvPr>
          <p:cNvSpPr txBox="1"/>
          <p:nvPr/>
        </p:nvSpPr>
        <p:spPr>
          <a:xfrm>
            <a:off x="-36512" y="1052736"/>
            <a:ext cx="4176464" cy="919311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4400" b="1" dirty="0"/>
              <a:t>#SIENA2030</a:t>
            </a:r>
          </a:p>
        </p:txBody>
      </p:sp>
    </p:spTree>
    <p:extLst>
      <p:ext uri="{BB962C8B-B14F-4D97-AF65-F5344CB8AC3E}">
        <p14:creationId xmlns:p14="http://schemas.microsoft.com/office/powerpoint/2010/main" val="3491861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E3C8-28CE-4C67-A55A-882298EC0561}" type="slidenum">
              <a:rPr lang="it-IT" smtClean="0"/>
              <a:t>2</a:t>
            </a:fld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EE73B6D-AFB2-4F64-94DA-F75287588CCE}"/>
              </a:ext>
            </a:extLst>
          </p:cNvPr>
          <p:cNvSpPr txBox="1"/>
          <p:nvPr/>
        </p:nvSpPr>
        <p:spPr>
          <a:xfrm>
            <a:off x="1852191" y="3031958"/>
            <a:ext cx="5599534" cy="2269251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800" b="1" i="1" dirty="0" err="1">
                <a:latin typeface="+mj-lt"/>
                <a:ea typeface="+mj-ea"/>
                <a:cs typeface="+mj-cs"/>
              </a:rPr>
              <a:t>Dott</a:t>
            </a:r>
            <a:r>
              <a:rPr lang="en-US" sz="2800" b="1" i="1" dirty="0">
                <a:latin typeface="+mj-lt"/>
                <a:ea typeface="+mj-ea"/>
                <a:cs typeface="+mj-cs"/>
              </a:rPr>
              <a:t>. MARCO FORTE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600"/>
              </a:spcAft>
              <a:defRPr/>
            </a:pPr>
            <a:endParaRPr lang="en-US" sz="2800" b="1" i="1" dirty="0">
              <a:latin typeface="+mj-lt"/>
              <a:ea typeface="+mj-ea"/>
              <a:cs typeface="+mj-cs"/>
            </a:endParaRPr>
          </a:p>
          <a:p>
            <a:pPr algn="ctr" eaLnBrk="1" fontAlgn="auto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800" i="1" dirty="0">
                <a:latin typeface="+mj-lt"/>
                <a:ea typeface="+mj-ea"/>
                <a:cs typeface="+mj-cs"/>
              </a:rPr>
              <a:t>Fondazione </a:t>
            </a:r>
            <a:r>
              <a:rPr lang="en-US" sz="2800" i="1" dirty="0" err="1">
                <a:latin typeface="+mj-lt"/>
                <a:ea typeface="+mj-ea"/>
                <a:cs typeface="+mj-cs"/>
              </a:rPr>
              <a:t>Mps</a:t>
            </a:r>
            <a:endParaRPr lang="en-US" sz="2800" i="1" dirty="0">
              <a:latin typeface="+mj-lt"/>
              <a:ea typeface="+mj-ea"/>
              <a:cs typeface="+mj-cs"/>
            </a:endParaRPr>
          </a:p>
          <a:p>
            <a:pPr algn="ctr" eaLnBrk="1" fontAlgn="auto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800" i="1" dirty="0" err="1">
                <a:latin typeface="+mj-lt"/>
                <a:ea typeface="+mj-ea"/>
                <a:cs typeface="+mj-cs"/>
              </a:rPr>
              <a:t>Direttore</a:t>
            </a:r>
            <a:r>
              <a:rPr lang="en-US" sz="2800" i="1" dirty="0">
                <a:latin typeface="+mj-lt"/>
                <a:ea typeface="+mj-ea"/>
                <a:cs typeface="+mj-cs"/>
              </a:rPr>
              <a:t> Generale (Provveditore)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EE73B6D-AFB2-4F64-94DA-F75287588CCE}"/>
              </a:ext>
            </a:extLst>
          </p:cNvPr>
          <p:cNvSpPr txBox="1"/>
          <p:nvPr/>
        </p:nvSpPr>
        <p:spPr>
          <a:xfrm>
            <a:off x="-36512" y="-10591"/>
            <a:ext cx="2952328" cy="919311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400" b="1" dirty="0">
                <a:latin typeface="+mj-lt"/>
                <a:ea typeface="+mj-ea"/>
                <a:cs typeface="+mj-cs"/>
              </a:rPr>
              <a:t>#SIENA2030</a:t>
            </a:r>
          </a:p>
        </p:txBody>
      </p:sp>
      <p:pic>
        <p:nvPicPr>
          <p:cNvPr id="7" name="Immagin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65" r="31839" b="12122"/>
          <a:stretch>
            <a:fillRect/>
          </a:stretch>
        </p:blipFill>
        <p:spPr bwMode="auto">
          <a:xfrm>
            <a:off x="7524328" y="0"/>
            <a:ext cx="1619250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asellaDiTesto 10"/>
          <p:cNvSpPr txBox="1"/>
          <p:nvPr/>
        </p:nvSpPr>
        <p:spPr>
          <a:xfrm>
            <a:off x="0" y="5949280"/>
            <a:ext cx="9144000" cy="3847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900" dirty="0"/>
              <a:t>Demografia – Terzo Settore – Cultura – Turismo – Ricerca &amp; Innovazione</a:t>
            </a:r>
          </a:p>
        </p:txBody>
      </p:sp>
    </p:spTree>
    <p:extLst>
      <p:ext uri="{BB962C8B-B14F-4D97-AF65-F5344CB8AC3E}">
        <p14:creationId xmlns:p14="http://schemas.microsoft.com/office/powerpoint/2010/main" val="161665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251356"/>
            <a:ext cx="9144000" cy="369332"/>
          </a:xfrm>
          <a:prstGeom prst="rect">
            <a:avLst/>
          </a:prstGeom>
          <a:solidFill>
            <a:schemeClr val="accent6">
              <a:lumMod val="40000"/>
              <a:lumOff val="60000"/>
              <a:alpha val="49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b="1" dirty="0"/>
              <a:t>Uno Sguardo al Futuro: Struttura Demografica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E3C8-28CE-4C67-A55A-882298EC0561}" type="slidenum">
              <a:rPr lang="it-IT" smtClean="0"/>
              <a:t>3</a:t>
            </a:fld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798" y="743715"/>
            <a:ext cx="4917481" cy="318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683105"/>
              </p:ext>
            </p:extLst>
          </p:nvPr>
        </p:nvGraphicFramePr>
        <p:xfrm>
          <a:off x="395536" y="4365104"/>
          <a:ext cx="4322943" cy="17433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0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46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13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041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(%)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2019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2021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2030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 err="1">
                          <a:effectLst/>
                          <a:latin typeface="+mj-lt"/>
                        </a:rPr>
                        <a:t>Var</a:t>
                      </a:r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. </a:t>
                      </a:r>
                    </a:p>
                    <a:p>
                      <a:pPr algn="ctr" fontAlgn="b"/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'21/’19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 err="1">
                          <a:effectLst/>
                          <a:latin typeface="+mj-lt"/>
                        </a:rPr>
                        <a:t>Var</a:t>
                      </a:r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. </a:t>
                      </a:r>
                    </a:p>
                    <a:p>
                      <a:pPr algn="ctr" fontAlgn="b"/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'30/’19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41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0-14 anni</a:t>
                      </a:r>
                      <a:endParaRPr lang="it-IT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+mj-lt"/>
                        </a:rPr>
                        <a:t>12,4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+mj-lt"/>
                        </a:rPr>
                        <a:t>12,2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+mj-lt"/>
                        </a:rPr>
                        <a:t>11,4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+mj-lt"/>
                        </a:rPr>
                        <a:t>-0,2 p.p. 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+mj-lt"/>
                        </a:rPr>
                        <a:t>-1,0  </a:t>
                      </a:r>
                      <a:r>
                        <a:rPr lang="it-IT" sz="1400" u="none" strike="noStrike" dirty="0" err="1">
                          <a:effectLst/>
                          <a:latin typeface="+mj-lt"/>
                        </a:rPr>
                        <a:t>p.p</a:t>
                      </a:r>
                      <a:r>
                        <a:rPr lang="it-IT" sz="1400" u="none" strike="noStrike" dirty="0">
                          <a:effectLst/>
                          <a:latin typeface="+mj-lt"/>
                        </a:rPr>
                        <a:t> 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41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15-64 anni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+mj-lt"/>
                        </a:rPr>
                        <a:t>61,6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+mj-lt"/>
                        </a:rPr>
                        <a:t>61,6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+mj-lt"/>
                        </a:rPr>
                        <a:t>60,2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+mj-lt"/>
                        </a:rPr>
                        <a:t>-0,0 p.p. 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+mj-lt"/>
                        </a:rPr>
                        <a:t>-1,5 p.p. 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09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 65</a:t>
                      </a:r>
                      <a:endParaRPr lang="it-IT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+mj-lt"/>
                        </a:rPr>
                        <a:t>26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+mj-lt"/>
                        </a:rPr>
                        <a:t>26,1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+mj-lt"/>
                        </a:rPr>
                        <a:t>28,5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+mj-lt"/>
                        </a:rPr>
                        <a:t>0,1 p.p. 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+mj-lt"/>
                        </a:rPr>
                        <a:t>2,5 p.p. 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093">
                <a:tc>
                  <a:txBody>
                    <a:bodyPr/>
                    <a:lstStyle/>
                    <a:p>
                      <a:pPr algn="l" fontAlgn="b"/>
                      <a:endParaRPr lang="it-IT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100%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100%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100%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Rettangolo 9"/>
          <p:cNvSpPr/>
          <p:nvPr/>
        </p:nvSpPr>
        <p:spPr>
          <a:xfrm>
            <a:off x="5363766" y="4149080"/>
            <a:ext cx="410477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/>
              <a:t>Età Media</a:t>
            </a:r>
            <a:endParaRPr lang="it-IT" sz="1400" dirty="0"/>
          </a:p>
        </p:txBody>
      </p:sp>
      <p:sp>
        <p:nvSpPr>
          <p:cNvPr id="11" name="Segnaposto data 4"/>
          <p:cNvSpPr txBox="1">
            <a:spLocks/>
          </p:cNvSpPr>
          <p:nvPr/>
        </p:nvSpPr>
        <p:spPr>
          <a:xfrm>
            <a:off x="7010400" y="613960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i="1" dirty="0"/>
              <a:t>Fonte: Stima su dati </a:t>
            </a:r>
            <a:r>
              <a:rPr lang="it-IT" i="1" dirty="0" err="1"/>
              <a:t>DemoIstat</a:t>
            </a:r>
            <a:endParaRPr lang="it-IT" i="1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726243"/>
              </p:ext>
            </p:extLst>
          </p:nvPr>
        </p:nvGraphicFramePr>
        <p:xfrm>
          <a:off x="5436096" y="4365104"/>
          <a:ext cx="3528392" cy="758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8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7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29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29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</a:rPr>
                        <a:t>2019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</a:rPr>
                        <a:t>2021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</a:rPr>
                        <a:t>2030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 err="1">
                          <a:effectLst/>
                        </a:rPr>
                        <a:t>Var</a:t>
                      </a:r>
                      <a:r>
                        <a:rPr lang="it-IT" sz="1400" b="1" u="none" strike="noStrike" dirty="0">
                          <a:effectLst/>
                        </a:rPr>
                        <a:t>. </a:t>
                      </a:r>
                    </a:p>
                    <a:p>
                      <a:pPr algn="ctr" fontAlgn="b"/>
                      <a:r>
                        <a:rPr lang="it-IT" sz="1400" b="1" u="none" strike="noStrike" dirty="0">
                          <a:effectLst/>
                        </a:rPr>
                        <a:t>'21/’19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 err="1">
                          <a:effectLst/>
                        </a:rPr>
                        <a:t>Var</a:t>
                      </a:r>
                      <a:r>
                        <a:rPr lang="it-IT" sz="1400" b="1" u="none" strike="noStrike" dirty="0">
                          <a:effectLst/>
                        </a:rPr>
                        <a:t>. </a:t>
                      </a:r>
                    </a:p>
                    <a:p>
                      <a:pPr algn="ctr" fontAlgn="b"/>
                      <a:r>
                        <a:rPr lang="it-IT" sz="1400" b="1" u="none" strike="noStrike" dirty="0">
                          <a:effectLst/>
                        </a:rPr>
                        <a:t>'30/’19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47,3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47,5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48,7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+0,4%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+2,5%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Rettangolo 11"/>
          <p:cNvSpPr/>
          <p:nvPr/>
        </p:nvSpPr>
        <p:spPr>
          <a:xfrm>
            <a:off x="323528" y="4149080"/>
            <a:ext cx="43924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/>
              <a:t>Composizione % della Popolazione  per fasce di età</a:t>
            </a:r>
            <a:endParaRPr lang="it-IT" sz="1400" dirty="0"/>
          </a:p>
        </p:txBody>
      </p:sp>
      <p:sp>
        <p:nvSpPr>
          <p:cNvPr id="13" name="Rettangolo arrotondato 12"/>
          <p:cNvSpPr/>
          <p:nvPr/>
        </p:nvSpPr>
        <p:spPr>
          <a:xfrm>
            <a:off x="5220072" y="5373216"/>
            <a:ext cx="1368152" cy="5354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000" b="1" i="1" dirty="0"/>
              <a:t>Età Media attuale:</a:t>
            </a:r>
          </a:p>
          <a:p>
            <a:r>
              <a:rPr lang="it-IT" sz="1000" b="1" i="1" dirty="0"/>
              <a:t>Italia 45,2 anni</a:t>
            </a:r>
          </a:p>
          <a:p>
            <a:r>
              <a:rPr lang="it-IT" sz="1000" b="1" i="1" dirty="0"/>
              <a:t>Media UE 41,8 anni</a:t>
            </a:r>
          </a:p>
        </p:txBody>
      </p:sp>
      <p:cxnSp>
        <p:nvCxnSpPr>
          <p:cNvPr id="17" name="Connettore 1 16"/>
          <p:cNvCxnSpPr>
            <a:stCxn id="13" idx="0"/>
          </p:cNvCxnSpPr>
          <p:nvPr/>
        </p:nvCxnSpPr>
        <p:spPr>
          <a:xfrm flipH="1" flipV="1">
            <a:off x="5832302" y="5140670"/>
            <a:ext cx="71846" cy="232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tangolo arrotondato 18"/>
          <p:cNvSpPr/>
          <p:nvPr/>
        </p:nvSpPr>
        <p:spPr>
          <a:xfrm>
            <a:off x="1187624" y="6227970"/>
            <a:ext cx="1080120" cy="6017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000" b="1" i="1" dirty="0"/>
              <a:t>Over 65 oggi: </a:t>
            </a:r>
          </a:p>
          <a:p>
            <a:r>
              <a:rPr lang="it-IT" sz="1000" b="1" i="1" dirty="0"/>
              <a:t>Italia 22,6 </a:t>
            </a:r>
          </a:p>
          <a:p>
            <a:r>
              <a:rPr lang="it-IT" sz="1000" b="1" i="1" dirty="0"/>
              <a:t>Media UE  18,9 </a:t>
            </a:r>
          </a:p>
        </p:txBody>
      </p:sp>
      <p:cxnSp>
        <p:nvCxnSpPr>
          <p:cNvPr id="20" name="Connettore 1 19"/>
          <p:cNvCxnSpPr>
            <a:cxnSpLocks/>
          </p:cNvCxnSpPr>
          <p:nvPr/>
        </p:nvCxnSpPr>
        <p:spPr>
          <a:xfrm flipH="1" flipV="1">
            <a:off x="1547664" y="5733258"/>
            <a:ext cx="180020" cy="4063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magin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21" t="26196" r="34486" b="10574"/>
          <a:stretch>
            <a:fillRect/>
          </a:stretch>
        </p:blipFill>
        <p:spPr bwMode="auto">
          <a:xfrm>
            <a:off x="7740650" y="0"/>
            <a:ext cx="1403350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CF0C2C8F-3594-4F79-A9CB-296F2FB92ED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6" y="6182727"/>
            <a:ext cx="647006" cy="647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580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251356"/>
            <a:ext cx="9144000" cy="369332"/>
          </a:xfrm>
          <a:prstGeom prst="rect">
            <a:avLst/>
          </a:prstGeom>
          <a:solidFill>
            <a:schemeClr val="accent6">
              <a:lumMod val="40000"/>
              <a:lumOff val="60000"/>
              <a:alpha val="49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b="1" dirty="0"/>
              <a:t>Uno Sguardo al Futuro: : Indici di Struttura Demografica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E3C8-28CE-4C67-A55A-882298EC0561}" type="slidenum">
              <a:rPr lang="it-IT" smtClean="0"/>
              <a:t>4</a:t>
            </a:fld>
            <a:endParaRPr lang="it-IT"/>
          </a:p>
        </p:txBody>
      </p:sp>
      <p:sp>
        <p:nvSpPr>
          <p:cNvPr id="11" name="Segnaposto data 4"/>
          <p:cNvSpPr txBox="1">
            <a:spLocks/>
          </p:cNvSpPr>
          <p:nvPr/>
        </p:nvSpPr>
        <p:spPr>
          <a:xfrm>
            <a:off x="7010400" y="613960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i="1" dirty="0"/>
              <a:t>Fonte: Stima su dati </a:t>
            </a:r>
            <a:r>
              <a:rPr lang="it-IT" i="1" dirty="0" err="1"/>
              <a:t>DemoIstat</a:t>
            </a:r>
            <a:endParaRPr lang="it-IT" i="1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74020"/>
              </p:ext>
            </p:extLst>
          </p:nvPr>
        </p:nvGraphicFramePr>
        <p:xfrm>
          <a:off x="827584" y="1676752"/>
          <a:ext cx="7344817" cy="3840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9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0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02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0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0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r" fontAlgn="ctr"/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2019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2021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2030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 err="1">
                          <a:effectLst/>
                          <a:latin typeface="+mj-lt"/>
                        </a:rPr>
                        <a:t>Var</a:t>
                      </a:r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. </a:t>
                      </a:r>
                    </a:p>
                    <a:p>
                      <a:pPr algn="ctr" fontAlgn="b"/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'21/’19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 err="1">
                          <a:effectLst/>
                          <a:latin typeface="+mj-lt"/>
                        </a:rPr>
                        <a:t>Var</a:t>
                      </a:r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. </a:t>
                      </a:r>
                    </a:p>
                    <a:p>
                      <a:pPr algn="ctr" fontAlgn="b"/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'30/’19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u="none" strike="noStrike" dirty="0">
                          <a:effectLst/>
                          <a:latin typeface="+mj-lt"/>
                        </a:rPr>
                        <a:t>Indice di vecchiaia </a:t>
                      </a:r>
                    </a:p>
                    <a:p>
                      <a:pPr algn="l" fontAlgn="ctr"/>
                      <a:endParaRPr lang="it-IT" sz="1300" u="none" strike="noStrike" dirty="0">
                        <a:effectLst/>
                        <a:latin typeface="+mj-lt"/>
                      </a:endParaRPr>
                    </a:p>
                    <a:p>
                      <a:pPr algn="l" fontAlgn="ctr"/>
                      <a:r>
                        <a:rPr lang="it-IT" sz="1300" b="0" u="none" strike="noStrike" dirty="0">
                          <a:effectLst/>
                          <a:latin typeface="+mj-lt"/>
                        </a:rPr>
                        <a:t>Rapporto tra la popolazione di 65 anni e più e la popolazione di età 0-14 anni, moltiplicato per 100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+mj-lt"/>
                        </a:rPr>
                        <a:t>210,0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+mj-lt"/>
                        </a:rPr>
                        <a:t>214,4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+mj-lt"/>
                        </a:rPr>
                        <a:t>257,4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+mj-lt"/>
                        </a:rPr>
                        <a:t>+2,1%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+mj-lt"/>
                        </a:rPr>
                        <a:t>+22,6%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32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1" u="none" strike="noStrike" dirty="0">
                        <a:effectLst/>
                        <a:latin typeface="+mj-lt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u="none" strike="noStrike" dirty="0">
                          <a:effectLst/>
                          <a:latin typeface="+mj-lt"/>
                        </a:rPr>
                        <a:t>Indice di dipendenza strutturale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b="1" u="none" strike="noStrike" dirty="0">
                        <a:effectLst/>
                        <a:latin typeface="+mj-lt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0" u="none" strike="noStrike" dirty="0">
                          <a:effectLst/>
                          <a:latin typeface="+mj-lt"/>
                        </a:rPr>
                        <a:t>Numero di individui non autonomi per ragioni demografiche (età&lt;=14 e età&gt;=65) ogni 100 individui potenzialmente indipendenti (età 15-64)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+mj-lt"/>
                        </a:rPr>
                        <a:t>62,3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+mj-lt"/>
                        </a:rPr>
                        <a:t>62,5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+mj-lt"/>
                        </a:rPr>
                        <a:t>66,6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+mj-lt"/>
                        </a:rPr>
                        <a:t>+0,3%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+mj-lt"/>
                        </a:rPr>
                        <a:t>+6,9%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32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500" b="1" u="none" strike="noStrike" dirty="0">
                        <a:effectLst/>
                        <a:latin typeface="+mj-lt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u="none" strike="noStrike" dirty="0">
                          <a:effectLst/>
                          <a:latin typeface="+mj-lt"/>
                        </a:rPr>
                        <a:t>Indice di dipendenza anziani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u="none" strike="noStrike" dirty="0">
                        <a:effectLst/>
                        <a:latin typeface="+mj-lt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0" i="0" u="none" strike="noStrike" dirty="0">
                          <a:effectLst/>
                          <a:latin typeface="+mj-lt"/>
                        </a:rPr>
                        <a:t>Rapporto tra popolazione di 65 anni e più e popolazione in età attiva (15-64 anni), moltiplicato per 100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+mj-lt"/>
                        </a:rPr>
                        <a:t>42,2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+mj-lt"/>
                        </a:rPr>
                        <a:t>42,4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+mj-lt"/>
                        </a:rPr>
                        <a:t>47,5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+mj-lt"/>
                        </a:rPr>
                        <a:t>+0,5%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+mj-lt"/>
                        </a:rPr>
                        <a:t>+12,6%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ttangolo arrotondato 12"/>
          <p:cNvSpPr/>
          <p:nvPr/>
        </p:nvSpPr>
        <p:spPr>
          <a:xfrm>
            <a:off x="4716016" y="5701822"/>
            <a:ext cx="1800200" cy="43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000" b="1" i="1" dirty="0"/>
              <a:t>Indice dipendenza anziani:</a:t>
            </a:r>
          </a:p>
          <a:p>
            <a:r>
              <a:rPr lang="it-IT" sz="1000" b="1" i="1" dirty="0"/>
              <a:t>Italia: 36,8 (2021)</a:t>
            </a:r>
          </a:p>
          <a:p>
            <a:r>
              <a:rPr lang="it-IT" sz="1000" b="1" i="1" dirty="0"/>
              <a:t>media UE 31,1 (2020)</a:t>
            </a:r>
          </a:p>
        </p:txBody>
      </p:sp>
      <p:cxnSp>
        <p:nvCxnSpPr>
          <p:cNvPr id="14" name="Connettore 1 13"/>
          <p:cNvCxnSpPr>
            <a:stCxn id="13" idx="0"/>
          </p:cNvCxnSpPr>
          <p:nvPr/>
        </p:nvCxnSpPr>
        <p:spPr>
          <a:xfrm flipH="1" flipV="1">
            <a:off x="5472262" y="5006970"/>
            <a:ext cx="143854" cy="6948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magin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21" t="26196" r="34486" b="10574"/>
          <a:stretch>
            <a:fillRect/>
          </a:stretch>
        </p:blipFill>
        <p:spPr bwMode="auto">
          <a:xfrm>
            <a:off x="7740650" y="0"/>
            <a:ext cx="1403350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A929EBA7-A4AF-4122-895C-0EC4C8EA35F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6" y="6182727"/>
            <a:ext cx="647006" cy="647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64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E3C8-28CE-4C67-A55A-882298EC0561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8" name="Segnaposto data 4"/>
          <p:cNvSpPr txBox="1">
            <a:spLocks/>
          </p:cNvSpPr>
          <p:nvPr/>
        </p:nvSpPr>
        <p:spPr>
          <a:xfrm>
            <a:off x="3923184" y="6160219"/>
            <a:ext cx="52565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i="1" dirty="0"/>
              <a:t>Fonte: Osservatorio Sociale Regionale-Profili di salute 2019</a:t>
            </a:r>
          </a:p>
        </p:txBody>
      </p:sp>
      <p:sp>
        <p:nvSpPr>
          <p:cNvPr id="9" name="Rettangolo 8"/>
          <p:cNvSpPr/>
          <p:nvPr/>
        </p:nvSpPr>
        <p:spPr>
          <a:xfrm>
            <a:off x="0" y="251356"/>
            <a:ext cx="9144000" cy="369332"/>
          </a:xfrm>
          <a:prstGeom prst="rect">
            <a:avLst/>
          </a:prstGeom>
          <a:solidFill>
            <a:schemeClr val="accent1">
              <a:alpha val="49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b="1" dirty="0"/>
              <a:t>Gli Stranieri, per Zona socio-sanitaria</a:t>
            </a:r>
            <a:endParaRPr lang="it-IT" dirty="0"/>
          </a:p>
        </p:txBody>
      </p:sp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74392"/>
              </p:ext>
            </p:extLst>
          </p:nvPr>
        </p:nvGraphicFramePr>
        <p:xfrm>
          <a:off x="203557" y="1276945"/>
          <a:ext cx="8544907" cy="16122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0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75997574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1182775140"/>
                    </a:ext>
                  </a:extLst>
                </a:gridCol>
                <a:gridCol w="6198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16024">
                <a:tc gridSpan="1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Percentuale di stranieri residenti ogni 100 residenti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Popolazione straniera</a:t>
                      </a:r>
                      <a:r>
                        <a:rPr lang="it-IT" sz="12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 1/1 ./ Popolazione residente al 1/1</a:t>
                      </a:r>
                      <a:endParaRPr lang="it-IT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5462" marR="5462" marT="5462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462" marR="5462" marT="5462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462" marR="5462" marT="5462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462" marR="5462" marT="5462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462" marR="5462" marT="5462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58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462" marR="5462" marT="546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2010</a:t>
                      </a:r>
                    </a:p>
                  </a:txBody>
                  <a:tcPr marL="5462" marR="5462" marT="546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2011</a:t>
                      </a:r>
                    </a:p>
                  </a:txBody>
                  <a:tcPr marL="5462" marR="5462" marT="546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2012</a:t>
                      </a:r>
                    </a:p>
                  </a:txBody>
                  <a:tcPr marL="5462" marR="5462" marT="546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2013</a:t>
                      </a:r>
                    </a:p>
                  </a:txBody>
                  <a:tcPr marL="5462" marR="5462" marT="546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2014</a:t>
                      </a:r>
                    </a:p>
                  </a:txBody>
                  <a:tcPr marL="5462" marR="5462" marT="546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2015</a:t>
                      </a:r>
                    </a:p>
                  </a:txBody>
                  <a:tcPr marL="5462" marR="5462" marT="546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2016</a:t>
                      </a:r>
                    </a:p>
                  </a:txBody>
                  <a:tcPr marL="5462" marR="5462" marT="546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2017</a:t>
                      </a:r>
                    </a:p>
                  </a:txBody>
                  <a:tcPr marL="5462" marR="5462" marT="546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2018</a:t>
                      </a:r>
                    </a:p>
                  </a:txBody>
                  <a:tcPr marL="5462" marR="5462" marT="546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2019</a:t>
                      </a:r>
                    </a:p>
                  </a:txBody>
                  <a:tcPr marL="5462" marR="5462" marT="5462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Var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 % ’19/’10</a:t>
                      </a:r>
                    </a:p>
                  </a:txBody>
                  <a:tcPr marL="5462" marR="5462" marT="54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18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Zona </a:t>
                      </a: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SENESE</a:t>
                      </a:r>
                    </a:p>
                  </a:txBody>
                  <a:tcPr marL="5462" marR="5462" marT="5462" marB="0" anchor="b"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11,26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10,26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10,65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11,55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11,64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11,48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11,54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11,79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11,90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19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Zona </a:t>
                      </a: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AMIATA SI E V. D'ORCIA, VALDICHIANA SI</a:t>
                      </a:r>
                    </a:p>
                  </a:txBody>
                  <a:tcPr marL="5462" marR="5462" marT="5462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10,23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9,51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9,91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10,69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10,81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10,76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10,64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10,88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11,10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32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Zona </a:t>
                      </a: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A.V. D'ELSA</a:t>
                      </a:r>
                    </a:p>
                  </a:txBody>
                  <a:tcPr marL="5462" marR="5462" marT="5462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10,93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9,93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10,49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11,06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11,17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10,90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10,34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10,57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10,90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78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Toscana</a:t>
                      </a:r>
                    </a:p>
                  </a:txBody>
                  <a:tcPr marL="5462" marR="5462" marT="5462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9,71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8,80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9,50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10,33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10,54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10,58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10,70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10,93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11,20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357783"/>
              </p:ext>
            </p:extLst>
          </p:nvPr>
        </p:nvGraphicFramePr>
        <p:xfrm>
          <a:off x="260274" y="3789040"/>
          <a:ext cx="8272165" cy="16122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5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5462">
                  <a:extLst>
                    <a:ext uri="{9D8B030D-6E8A-4147-A177-3AD203B41FA5}">
                      <a16:colId xmlns:a16="http://schemas.microsoft.com/office/drawing/2014/main" val="2906615160"/>
                    </a:ext>
                  </a:extLst>
                </a:gridCol>
                <a:gridCol w="6749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7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6024">
                <a:tc gridSpan="10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Percentuale di stranieri nelle scuole primarie e secondarie ogni 100 iscritti</a:t>
                      </a:r>
                      <a:endParaRPr lang="it-IT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Studenti stranieri iscritti alle scuole primarie e secondarie nell'anno ./ Totale studenti iscritti alle scuole primarie e secondarie</a:t>
                      </a:r>
                    </a:p>
                  </a:txBody>
                  <a:tcPr marL="5462" marR="5462" marT="5462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462" marR="5462" marT="5462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462" marR="5462" marT="5462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462" marR="5462" marT="5462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462" marR="5462" marT="5462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58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462" marR="5462" marT="546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2010</a:t>
                      </a:r>
                    </a:p>
                  </a:txBody>
                  <a:tcPr marL="5462" marR="5462" marT="546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2011</a:t>
                      </a:r>
                    </a:p>
                  </a:txBody>
                  <a:tcPr marL="5462" marR="5462" marT="546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2012</a:t>
                      </a:r>
                    </a:p>
                  </a:txBody>
                  <a:tcPr marL="5462" marR="5462" marT="546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2013</a:t>
                      </a:r>
                    </a:p>
                  </a:txBody>
                  <a:tcPr marL="5462" marR="5462" marT="546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2014</a:t>
                      </a:r>
                    </a:p>
                  </a:txBody>
                  <a:tcPr marL="5462" marR="5462" marT="546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2015</a:t>
                      </a:r>
                    </a:p>
                  </a:txBody>
                  <a:tcPr marL="5462" marR="5462" marT="546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2016</a:t>
                      </a:r>
                    </a:p>
                  </a:txBody>
                  <a:tcPr marL="5462" marR="5462" marT="546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2017-18</a:t>
                      </a:r>
                    </a:p>
                  </a:txBody>
                  <a:tcPr marL="5462" marR="5462" marT="5462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</a:t>
                      </a:r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 % ’17-18/‘10</a:t>
                      </a:r>
                    </a:p>
                  </a:txBody>
                  <a:tcPr marL="5462" marR="5462" marT="54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18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Zona </a:t>
                      </a: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SENESE</a:t>
                      </a:r>
                    </a:p>
                  </a:txBody>
                  <a:tcPr marL="5462" marR="5462" marT="5462" marB="0" anchor="b"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14,47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15,28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15,92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15,82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15,63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15,67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16,33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16,20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19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Zona </a:t>
                      </a: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AMIATA SI E V. D'ORCIA, VALDICHIANA SI</a:t>
                      </a:r>
                    </a:p>
                  </a:txBody>
                  <a:tcPr marL="5462" marR="5462" marT="5462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14,69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15,89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16,18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16,44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16,67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17,06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16,65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17,30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32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Zona </a:t>
                      </a: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A.V. D'ELSA</a:t>
                      </a:r>
                    </a:p>
                  </a:txBody>
                  <a:tcPr marL="5462" marR="5462" marT="5462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13,27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13,98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13,84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14,34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14,74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15,01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15,21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14,90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78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Toscana</a:t>
                      </a:r>
                    </a:p>
                  </a:txBody>
                  <a:tcPr marL="5462" marR="5462" marT="5462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11,77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12,39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12,71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13,10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13,19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13,20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13,64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14,00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Rettangolo 10"/>
          <p:cNvSpPr/>
          <p:nvPr/>
        </p:nvSpPr>
        <p:spPr>
          <a:xfrm>
            <a:off x="251520" y="5805264"/>
            <a:ext cx="71287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fontAlgn="b">
              <a:buFont typeface="Wingdings" panose="05000000000000000000" pitchFamily="2" charset="2"/>
              <a:buChar char="q"/>
            </a:pPr>
            <a:r>
              <a:rPr lang="it-IT" sz="1400" b="1" dirty="0">
                <a:solidFill>
                  <a:srgbClr val="000000"/>
                </a:solidFill>
              </a:rPr>
              <a:t>In Provincia di Siena, il 50% degli stranieri proviene da Albania, Romania e Kosovo.</a:t>
            </a:r>
          </a:p>
        </p:txBody>
      </p:sp>
      <p:pic>
        <p:nvPicPr>
          <p:cNvPr id="18" name="Immagin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65" r="31839" b="12122"/>
          <a:stretch>
            <a:fillRect/>
          </a:stretch>
        </p:blipFill>
        <p:spPr bwMode="auto">
          <a:xfrm>
            <a:off x="7524328" y="0"/>
            <a:ext cx="1619250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ttangolo arrotondato 13"/>
          <p:cNvSpPr/>
          <p:nvPr/>
        </p:nvSpPr>
        <p:spPr>
          <a:xfrm>
            <a:off x="7380312" y="3117333"/>
            <a:ext cx="1008112" cy="2677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i="1" dirty="0"/>
              <a:t>Italia: 8,3</a:t>
            </a:r>
          </a:p>
        </p:txBody>
      </p:sp>
      <p:cxnSp>
        <p:nvCxnSpPr>
          <p:cNvPr id="15" name="Connettore 1 14"/>
          <p:cNvCxnSpPr>
            <a:stCxn id="14" idx="0"/>
          </p:cNvCxnSpPr>
          <p:nvPr/>
        </p:nvCxnSpPr>
        <p:spPr>
          <a:xfrm flipV="1">
            <a:off x="7884368" y="2884787"/>
            <a:ext cx="108173" cy="232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magine 15">
            <a:extLst>
              <a:ext uri="{FF2B5EF4-FFF2-40B4-BE49-F238E27FC236}">
                <a16:creationId xmlns:a16="http://schemas.microsoft.com/office/drawing/2014/main" id="{6844F844-56E0-4E05-8397-724AD00187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6" y="6180471"/>
            <a:ext cx="648000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616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251356"/>
            <a:ext cx="9144000" cy="369332"/>
          </a:xfrm>
          <a:prstGeom prst="rect">
            <a:avLst/>
          </a:prstGeom>
          <a:solidFill>
            <a:schemeClr val="accent1">
              <a:alpha val="49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b="1" dirty="0"/>
              <a:t>Disagio familiare e Dispersione scolastica </a:t>
            </a:r>
            <a:r>
              <a:rPr lang="it-IT" b="1" i="1" dirty="0"/>
              <a:t>(</a:t>
            </a:r>
            <a:r>
              <a:rPr lang="it-IT" b="1" i="1" dirty="0" err="1"/>
              <a:t>proxy</a:t>
            </a:r>
            <a:r>
              <a:rPr lang="it-IT" b="1" i="1" dirty="0"/>
              <a:t>)</a:t>
            </a:r>
            <a:endParaRPr lang="it-IT" i="1" dirty="0"/>
          </a:p>
        </p:txBody>
      </p:sp>
      <p:pic>
        <p:nvPicPr>
          <p:cNvPr id="15" name="Immagin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65" r="31839" b="12122"/>
          <a:stretch>
            <a:fillRect/>
          </a:stretch>
        </p:blipFill>
        <p:spPr bwMode="auto">
          <a:xfrm>
            <a:off x="7524328" y="0"/>
            <a:ext cx="1619250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E3C8-28CE-4C67-A55A-882298EC0561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8" name="Segnaposto data 4"/>
          <p:cNvSpPr txBox="1">
            <a:spLocks/>
          </p:cNvSpPr>
          <p:nvPr/>
        </p:nvSpPr>
        <p:spPr>
          <a:xfrm>
            <a:off x="3887416" y="6304235"/>
            <a:ext cx="52565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i="1" dirty="0"/>
              <a:t>Fonte: Welfare e salute in Toscana della Regione Toscana</a:t>
            </a:r>
          </a:p>
          <a:p>
            <a:pPr algn="r"/>
            <a:endParaRPr lang="it-IT" i="1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285840"/>
              </p:ext>
            </p:extLst>
          </p:nvPr>
        </p:nvGraphicFramePr>
        <p:xfrm>
          <a:off x="404155" y="1693792"/>
          <a:ext cx="7480213" cy="1447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2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3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9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9624">
                  <a:extLst>
                    <a:ext uri="{9D8B030D-6E8A-4147-A177-3AD203B41FA5}">
                      <a16:colId xmlns:a16="http://schemas.microsoft.com/office/drawing/2014/main" val="706426502"/>
                    </a:ext>
                  </a:extLst>
                </a:gridCol>
              </a:tblGrid>
              <a:tr h="180375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6" marR="7516" marT="7516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 dirty="0">
                          <a:effectLst/>
                        </a:rPr>
                        <a:t>Minori fuori famiglia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6" marR="7516" marT="7516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 dirty="0">
                          <a:effectLst/>
                        </a:rPr>
                        <a:t>Popolazione 0-17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6" marR="7516" marT="7516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dirty="0"/>
                        <a:t>Tasso di minori fuori famiglia 2019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6" marR="7516" marT="7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(vs 2018)</a:t>
                      </a:r>
                    </a:p>
                  </a:txBody>
                  <a:tcPr marL="7516" marR="7516" marT="7516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Alta Val d’Elsa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6" marR="7516" marT="751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10.000</a:t>
                      </a:r>
                      <a:endParaRPr lang="it-IT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2,5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-0,3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37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Val di Chiana Senese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6" marR="7516" marT="751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2.143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1,4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-0,9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37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Amiata Senese e Val d’Orcia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6" marR="7516" marT="751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8.800</a:t>
                      </a:r>
                      <a:endParaRPr lang="it-IT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2,5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-0,7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37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Senese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6" marR="7516" marT="751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20.000</a:t>
                      </a:r>
                      <a:endParaRPr lang="it-IT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1,6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+0,5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37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Regione Toscana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6" marR="7516" marT="751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1.690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563.333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3,0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-0,8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251520" y="692696"/>
            <a:ext cx="7848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"/>
            <a:r>
              <a:rPr lang="it-IT" sz="1600" dirty="0"/>
              <a:t>Tasso di minori fuori famiglia: quota di minori che sono allontanati e vivono fuori dalla famiglia di origine per criticità familiari, fornisce una rappresentazione del disagio familiare e dei minori</a:t>
            </a:r>
          </a:p>
          <a:p>
            <a:pPr algn="just" fontAlgn="b"/>
            <a:r>
              <a:rPr lang="it-IT" sz="1600" dirty="0">
                <a:solidFill>
                  <a:srgbClr val="000000"/>
                </a:solidFill>
              </a:rPr>
              <a:t>Riduzione annua, rispetto al 2018, su tutte le zone eccetto quella Senese.</a:t>
            </a:r>
          </a:p>
        </p:txBody>
      </p:sp>
      <p:sp>
        <p:nvSpPr>
          <p:cNvPr id="7" name="Rettangolo 6"/>
          <p:cNvSpPr/>
          <p:nvPr/>
        </p:nvSpPr>
        <p:spPr>
          <a:xfrm>
            <a:off x="251520" y="3257689"/>
            <a:ext cx="837099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600" dirty="0"/>
              <a:t>Percentuale di studenti scuola secondaria II grado in ritardo sul regolare ciclo di studi: aspetto del disagio scolastico (la difficoltà nel rimanere in pari con il regolare ciclo di studi), una dimensioni </a:t>
            </a:r>
            <a:r>
              <a:rPr lang="it-IT" sz="1600" i="1" dirty="0"/>
              <a:t>proxy</a:t>
            </a:r>
            <a:r>
              <a:rPr lang="it-IT" sz="1600" dirty="0"/>
              <a:t> del più ampio fenomeno della dispersione scolastica</a:t>
            </a:r>
          </a:p>
          <a:p>
            <a:pPr algn="just"/>
            <a:r>
              <a:rPr lang="it-IT" sz="1600" dirty="0">
                <a:solidFill>
                  <a:srgbClr val="000000"/>
                </a:solidFill>
              </a:rPr>
              <a:t>Riduzione rispetto al 2018, su tutte le zone eccetto quella Amiata senese e Val d’Orcia..</a:t>
            </a:r>
          </a:p>
          <a:p>
            <a:pPr algn="just"/>
            <a:endParaRPr lang="it-IT" sz="1600" dirty="0"/>
          </a:p>
        </p:txBody>
      </p: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8440"/>
              </p:ext>
            </p:extLst>
          </p:nvPr>
        </p:nvGraphicFramePr>
        <p:xfrm>
          <a:off x="323528" y="4293096"/>
          <a:ext cx="8136904" cy="17602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14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2441">
                  <a:extLst>
                    <a:ext uri="{9D8B030D-6E8A-4147-A177-3AD203B41FA5}">
                      <a16:colId xmlns:a16="http://schemas.microsoft.com/office/drawing/2014/main" val="2267457857"/>
                    </a:ext>
                  </a:extLst>
                </a:gridCol>
                <a:gridCol w="14642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366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0375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6" marR="7516" marT="7516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(a)Iscritti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it-IT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ritardo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(vs 2018)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(b)Iscritti a secondaria II grado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4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% (a/b) 2019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37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Alta Val d’Elsa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6" marR="7516" marT="751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720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-4,1%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2.748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26,2</a:t>
                      </a:r>
                      <a:endParaRPr lang="it-IT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37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Val di Chiana Senese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6" marR="7516" marT="751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132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-75,5%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602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21,9</a:t>
                      </a:r>
                      <a:endParaRPr lang="it-IT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37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Amiata Senese e Val d’Orcia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6" marR="7516" marT="751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499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289,8%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2.252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22,2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37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Senese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6" marR="7516" marT="751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1.249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-6,0%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5.314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23,5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37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Totale provincia</a:t>
                      </a:r>
                      <a:r>
                        <a:rPr lang="it-IT" sz="1400" b="1" u="none" strike="noStrike" baseline="0" dirty="0">
                          <a:effectLst/>
                        </a:rPr>
                        <a:t> di S</a:t>
                      </a:r>
                      <a:r>
                        <a:rPr lang="it-IT" sz="1400" b="1" u="none" strike="noStrike" dirty="0">
                          <a:effectLst/>
                        </a:rPr>
                        <a:t>iena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6" marR="7516" marT="751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2.600 *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-5,3%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10.916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23,8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37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Regione Toscana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6" marR="7516" marT="751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37.271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-4,3%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153.970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24,2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2" name="Immagine 11">
            <a:extLst>
              <a:ext uri="{FF2B5EF4-FFF2-40B4-BE49-F238E27FC236}">
                <a16:creationId xmlns:a16="http://schemas.microsoft.com/office/drawing/2014/main" id="{7B63438A-BA7D-4D68-B3AF-11854BBCC33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4" y="6165304"/>
            <a:ext cx="648000" cy="648000"/>
          </a:xfrm>
          <a:prstGeom prst="rect">
            <a:avLst/>
          </a:pr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C521894D-3A38-492B-B7F7-376093D80D7D}"/>
              </a:ext>
            </a:extLst>
          </p:cNvPr>
          <p:cNvSpPr/>
          <p:nvPr/>
        </p:nvSpPr>
        <p:spPr>
          <a:xfrm>
            <a:off x="745189" y="6269250"/>
            <a:ext cx="40508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dirty="0"/>
              <a:t>* Si tratta principalmente di Stranieri; </a:t>
            </a:r>
            <a:r>
              <a:rPr lang="it-IT" sz="1000" dirty="0" err="1"/>
              <a:t>posticipatori</a:t>
            </a:r>
            <a:r>
              <a:rPr lang="it-IT" sz="1000" dirty="0"/>
              <a:t>; famiglie con basso reddito (rapporto </a:t>
            </a:r>
            <a:r>
              <a:rPr lang="it-IT" sz="1000" dirty="0" err="1"/>
              <a:t>Bankit</a:t>
            </a:r>
            <a:r>
              <a:rPr lang="it-IT" sz="1000" dirty="0"/>
              <a:t> 2020)</a:t>
            </a:r>
          </a:p>
        </p:txBody>
      </p:sp>
    </p:spTree>
    <p:extLst>
      <p:ext uri="{BB962C8B-B14F-4D97-AF65-F5344CB8AC3E}">
        <p14:creationId xmlns:p14="http://schemas.microsoft.com/office/powerpoint/2010/main" val="2011618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251356"/>
            <a:ext cx="9144000" cy="369332"/>
          </a:xfrm>
          <a:prstGeom prst="rect">
            <a:avLst/>
          </a:prstGeom>
          <a:solidFill>
            <a:schemeClr val="accent1">
              <a:alpha val="49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b="1" dirty="0"/>
              <a:t>Dispersione scolastica: l’esperienza della didattica a distanza</a:t>
            </a:r>
            <a:endParaRPr lang="it-IT" i="1" dirty="0"/>
          </a:p>
        </p:txBody>
      </p:sp>
      <p:pic>
        <p:nvPicPr>
          <p:cNvPr id="15" name="Immagin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65" r="31839" b="12122"/>
          <a:stretch>
            <a:fillRect/>
          </a:stretch>
        </p:blipFill>
        <p:spPr bwMode="auto">
          <a:xfrm>
            <a:off x="7524328" y="0"/>
            <a:ext cx="1619250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E3C8-28CE-4C67-A55A-882298EC0561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8" name="Segnaposto data 4"/>
          <p:cNvSpPr txBox="1">
            <a:spLocks/>
          </p:cNvSpPr>
          <p:nvPr/>
        </p:nvSpPr>
        <p:spPr>
          <a:xfrm>
            <a:off x="3887416" y="6304235"/>
            <a:ext cx="52565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i="1" dirty="0"/>
              <a:t>Fonte: Rapporto Banca di Italia; L’economia della Toscana 2020</a:t>
            </a:r>
          </a:p>
          <a:p>
            <a:pPr algn="r"/>
            <a:endParaRPr lang="it-IT" i="1" dirty="0"/>
          </a:p>
        </p:txBody>
      </p:sp>
      <p:sp>
        <p:nvSpPr>
          <p:cNvPr id="6" name="Rettangolo 5"/>
          <p:cNvSpPr/>
          <p:nvPr/>
        </p:nvSpPr>
        <p:spPr>
          <a:xfrm>
            <a:off x="403564" y="1355116"/>
            <a:ext cx="849694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fontAlgn="b">
              <a:buFont typeface="Arial" panose="020B0604020202020204" pitchFamily="34" charset="0"/>
              <a:buChar char="•"/>
            </a:pPr>
            <a:r>
              <a:rPr lang="it-IT" sz="2000" dirty="0"/>
              <a:t>L’esperienza della didattica a distanza attuata a seguito della pandemia, potrebbe aggravare le disuguaglianze tra studenti di diversa provenienza socio-economica.</a:t>
            </a:r>
          </a:p>
          <a:p>
            <a:pPr marL="342900" indent="-342900" algn="just" fontAlgn="b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/>
              <a:t>Riprendendo dati regionali, per le classi seconde della scuola secondaria di secondo grado 2017/2018, gli studenti toscani avevano una dotazione di PC e connessione internet nella propria abitazione in linea alla media del Paese e alle regioni del Nord.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/>
              <a:t>Tuttavia, questi stessi dispositivi erano distribuiti in maniera diseguale tra gli studenti: in regione, li possedeva entrambi l’80,9% di quelli con genitori con titolo di studio inferiore al diploma e il 77,2% degli stranieri, contro l’89,1% degli studenti con almeno un genitore laureato e l’89,0% di quelli con cittadinanza italiana; simili divari si registrano nel complesso del Paese.</a:t>
            </a:r>
          </a:p>
          <a:p>
            <a:pPr algn="just" fontAlgn="b"/>
            <a:endParaRPr lang="it-IT" sz="2000" dirty="0">
              <a:solidFill>
                <a:srgbClr val="000000"/>
              </a:solidFill>
            </a:endParaRP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7B63438A-BA7D-4D68-B3AF-11854BBCC33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4" y="6165304"/>
            <a:ext cx="648000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449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DBCF6A-1AA0-4D9C-9D0B-484FB455E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9" y="4735685"/>
            <a:ext cx="8593719" cy="1141587"/>
          </a:xfrm>
        </p:spPr>
        <p:txBody>
          <a:bodyPr>
            <a:noAutofit/>
          </a:bodyPr>
          <a:lstStyle/>
          <a:p>
            <a:pPr algn="just"/>
            <a:r>
              <a:rPr lang="it-IT" sz="1800" dirty="0"/>
              <a:t>Il </a:t>
            </a:r>
            <a:r>
              <a:rPr lang="it-IT" sz="1800" i="1" dirty="0" err="1"/>
              <a:t>lockdown</a:t>
            </a:r>
            <a:r>
              <a:rPr lang="it-IT" sz="1800" dirty="0"/>
              <a:t> ha un effetto amplificatore della diseguaglianza e della povertà nel nostro paese. Colpisce più duramente lavoratori e famiglie del segmento più debole, ampliando la forbice fra ricchi e poveri. </a:t>
            </a:r>
          </a:p>
          <a:p>
            <a:pPr lvl="1" algn="just"/>
            <a:r>
              <a:rPr lang="it-IT" sz="1600" dirty="0"/>
              <a:t>Chi appartiene al primo decile (i più poveri) patisce una riduzione del reddito doppia rispetto a quella subita dai lavoratori dell’ultimo decile (i più ricchi). Il tasso di povertà assoluta passa dal 7,0% al 7,5%, il che significa 120mila nuovi poveri nel paese.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E4888A7-99CC-49CF-AA16-7184F5269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E3C8-28CE-4C67-A55A-882298EC0561}" type="slidenum">
              <a:rPr lang="it-IT" smtClean="0"/>
              <a:pPr/>
              <a:t>8</a:t>
            </a:fld>
            <a:endParaRPr lang="it-IT"/>
          </a:p>
        </p:txBody>
      </p:sp>
      <p:pic>
        <p:nvPicPr>
          <p:cNvPr id="1026" name="Immagine 9">
            <a:extLst>
              <a:ext uri="{FF2B5EF4-FFF2-40B4-BE49-F238E27FC236}">
                <a16:creationId xmlns:a16="http://schemas.microsoft.com/office/drawing/2014/main" id="{CACFFF19-1C94-4163-BDC8-EE96A5D23A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988840"/>
            <a:ext cx="7085319" cy="1380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magine 24">
            <a:extLst>
              <a:ext uri="{FF2B5EF4-FFF2-40B4-BE49-F238E27FC236}">
                <a16:creationId xmlns:a16="http://schemas.microsoft.com/office/drawing/2014/main" id="{A755FFD7-D19A-41E4-8DDE-7B1EE803F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778" y="3429000"/>
            <a:ext cx="7228500" cy="120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B9BDAB12-B30A-4470-BBC5-38473DAC6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59" y="836712"/>
            <a:ext cx="750152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it-IT" altLang="it-IT" dirty="0"/>
              <a:t>L’IRPET stima che al 30 Settembre, se non ripartiranno gli avviamenti, più di 97.000 addetti non troveranno occupazione. Al 15 Maggio più di mezzo milione di lavoratori hanno avuto misure a sostegno del reddito o ammortizzatori (CIG, indennità 600 euro).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48508B-A442-44FC-BF1E-3BC6DAC23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5C78917-87A6-4B7D-9323-F31855D78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9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C000E504-319B-435C-ABF4-C1B336B89DB9}"/>
              </a:ext>
            </a:extLst>
          </p:cNvPr>
          <p:cNvSpPr/>
          <p:nvPr/>
        </p:nvSpPr>
        <p:spPr>
          <a:xfrm>
            <a:off x="73130" y="309536"/>
            <a:ext cx="9144000" cy="369332"/>
          </a:xfrm>
          <a:prstGeom prst="rect">
            <a:avLst/>
          </a:prstGeom>
          <a:solidFill>
            <a:schemeClr val="accent6">
              <a:lumMod val="40000"/>
              <a:lumOff val="60000"/>
              <a:alpha val="49000"/>
            </a:schemeClr>
          </a:solidFill>
        </p:spPr>
        <p:txBody>
          <a:bodyPr wrap="square">
            <a:spAutoFit/>
          </a:bodyPr>
          <a:lstStyle/>
          <a:p>
            <a:r>
              <a:rPr lang="it-IT" b="1" dirty="0"/>
              <a:t>Uno Sguardo al Futuro: Effetti del </a:t>
            </a:r>
            <a:r>
              <a:rPr lang="it-IT" b="1" i="1" dirty="0" err="1"/>
              <a:t>Lockdown</a:t>
            </a:r>
            <a:r>
              <a:rPr lang="it-IT" b="1" dirty="0"/>
              <a:t> sulle disuguaglianze</a:t>
            </a:r>
          </a:p>
        </p:txBody>
      </p:sp>
      <p:pic>
        <p:nvPicPr>
          <p:cNvPr id="12" name="Immagine 2">
            <a:extLst>
              <a:ext uri="{FF2B5EF4-FFF2-40B4-BE49-F238E27FC236}">
                <a16:creationId xmlns:a16="http://schemas.microsoft.com/office/drawing/2014/main" id="{3BB3F39A-A6B6-41E4-9A69-3B6D298DC4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65" r="31839" b="12122"/>
          <a:stretch>
            <a:fillRect/>
          </a:stretch>
        </p:blipFill>
        <p:spPr bwMode="auto">
          <a:xfrm>
            <a:off x="7524328" y="0"/>
            <a:ext cx="1619250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egnaposto data 4">
            <a:extLst>
              <a:ext uri="{FF2B5EF4-FFF2-40B4-BE49-F238E27FC236}">
                <a16:creationId xmlns:a16="http://schemas.microsoft.com/office/drawing/2014/main" id="{7A844D58-3B66-41E2-B7A4-9305D7B8DC1D}"/>
              </a:ext>
            </a:extLst>
          </p:cNvPr>
          <p:cNvSpPr txBox="1">
            <a:spLocks/>
          </p:cNvSpPr>
          <p:nvPr/>
        </p:nvSpPr>
        <p:spPr>
          <a:xfrm>
            <a:off x="3803370" y="6538912"/>
            <a:ext cx="52565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i="1" dirty="0"/>
              <a:t>Fonte: IRPET; , Menabò di Etica ed Economia n. 125/2020 </a:t>
            </a:r>
          </a:p>
        </p:txBody>
      </p:sp>
      <p:pic>
        <p:nvPicPr>
          <p:cNvPr id="15" name="Immagine 14">
            <a:extLst>
              <a:ext uri="{FF2B5EF4-FFF2-40B4-BE49-F238E27FC236}">
                <a16:creationId xmlns:a16="http://schemas.microsoft.com/office/drawing/2014/main" id="{24EF65B3-7162-4427-867D-2A795CF8032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6" y="6165376"/>
            <a:ext cx="648000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930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E3C8-28CE-4C67-A55A-882298EC0561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8" name="Segnaposto data 4"/>
          <p:cNvSpPr txBox="1">
            <a:spLocks/>
          </p:cNvSpPr>
          <p:nvPr/>
        </p:nvSpPr>
        <p:spPr>
          <a:xfrm>
            <a:off x="3851920" y="6093296"/>
            <a:ext cx="52565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i="1" dirty="0"/>
              <a:t>Fonte: Osservatorio Sociale Regionale-Profili di salute 2019</a:t>
            </a:r>
          </a:p>
          <a:p>
            <a:pPr algn="r"/>
            <a:r>
              <a:rPr lang="it-IT" i="1" dirty="0"/>
              <a:t>Welfare e salute in Toscana della Regione Toscana</a:t>
            </a:r>
          </a:p>
        </p:txBody>
      </p:sp>
      <p:sp>
        <p:nvSpPr>
          <p:cNvPr id="9" name="Rettangolo 8"/>
          <p:cNvSpPr/>
          <p:nvPr/>
        </p:nvSpPr>
        <p:spPr>
          <a:xfrm>
            <a:off x="0" y="251356"/>
            <a:ext cx="9144000" cy="369332"/>
          </a:xfrm>
          <a:prstGeom prst="rect">
            <a:avLst/>
          </a:prstGeom>
          <a:solidFill>
            <a:schemeClr val="accent1">
              <a:alpha val="49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b="1" dirty="0"/>
              <a:t>Terzo Settore</a:t>
            </a:r>
            <a:endParaRPr lang="it-IT" dirty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229552"/>
              </p:ext>
            </p:extLst>
          </p:nvPr>
        </p:nvGraphicFramePr>
        <p:xfrm>
          <a:off x="303772" y="1219811"/>
          <a:ext cx="8156660" cy="1949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18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2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3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29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29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2979">
                  <a:extLst>
                    <a:ext uri="{9D8B030D-6E8A-4147-A177-3AD203B41FA5}">
                      <a16:colId xmlns:a16="http://schemas.microsoft.com/office/drawing/2014/main" val="1485919324"/>
                    </a:ext>
                  </a:extLst>
                </a:gridCol>
                <a:gridCol w="6333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68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1756">
                <a:tc gridSpan="9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u="none" strike="noStrike" dirty="0">
                          <a:effectLst/>
                        </a:rPr>
                        <a:t>Indice di presenza del Terzo Settore formalizzato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u="none" strike="noStrike" dirty="0">
                          <a:effectLst/>
                        </a:rPr>
                        <a:t>Numero organizzazioni iscritte agli albi regionali (Volontariato, Promozione sociale, Cooperative sociali) /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u="none" strike="noStrike" dirty="0">
                          <a:effectLst/>
                        </a:rPr>
                        <a:t>Popolazione residente al 1/1, ogni 10.000 residenti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15" marR="1815" marT="181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5" marR="1815" marT="181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5" marR="1815" marT="181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5" marR="1815" marT="181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5" marR="1815" marT="181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5" marR="1815" marT="181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5" marR="1815" marT="181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5" marR="1815" marT="181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764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5" marR="1815" marT="181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2012</a:t>
                      </a:r>
                    </a:p>
                  </a:txBody>
                  <a:tcPr marL="5462" marR="5462" marT="546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2013</a:t>
                      </a:r>
                    </a:p>
                  </a:txBody>
                  <a:tcPr marL="5462" marR="5462" marT="546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2014</a:t>
                      </a:r>
                    </a:p>
                  </a:txBody>
                  <a:tcPr marL="5462" marR="5462" marT="546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2015</a:t>
                      </a:r>
                    </a:p>
                  </a:txBody>
                  <a:tcPr marL="5462" marR="5462" marT="546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2016</a:t>
                      </a:r>
                    </a:p>
                  </a:txBody>
                  <a:tcPr marL="5462" marR="5462" marT="546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2017</a:t>
                      </a:r>
                    </a:p>
                  </a:txBody>
                  <a:tcPr marL="5462" marR="5462" marT="546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2018</a:t>
                      </a:r>
                    </a:p>
                  </a:txBody>
                  <a:tcPr marL="5462" marR="5462" marT="5462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Var</a:t>
                      </a: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 %  ’18/‘12</a:t>
                      </a:r>
                    </a:p>
                  </a:txBody>
                  <a:tcPr marL="5462" marR="5462" marT="54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45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Zona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SENESE</a:t>
                      </a:r>
                    </a:p>
                  </a:txBody>
                  <a:tcPr marL="5462" marR="5462" marT="546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21,04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5" marR="1815" marT="181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26,09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5" marR="1815" marT="181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27,45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5" marR="1815" marT="181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27,74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5" marR="1815" marT="181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27,44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5" marR="1815" marT="181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25,31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5" marR="1815" marT="181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25,00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19%</a:t>
                      </a:r>
                      <a:endParaRPr lang="it-IT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5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Zona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AMIATA SI E V. D'ORCIA, VALDICHIANA SI</a:t>
                      </a:r>
                    </a:p>
                  </a:txBody>
                  <a:tcPr marL="5462" marR="5462" marT="5462" marB="0" anchor="b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14,10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5" marR="1815" marT="1815" marB="0" anchor="b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16,99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5" marR="1815" marT="1815" marB="0" anchor="b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17,53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5" marR="1815" marT="1815" marB="0" anchor="b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18,24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5" marR="1815" marT="1815" marB="0" anchor="b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18,02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5" marR="1815" marT="1815" marB="0" anchor="b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16,38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5" marR="1815" marT="1815" marB="0" anchor="b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16,60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18%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5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Zona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A.V. D'ELSA</a:t>
                      </a:r>
                    </a:p>
                  </a:txBody>
                  <a:tcPr marL="5462" marR="5462" marT="5462" marB="0" anchor="b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11,26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5" marR="1815" marT="1815" marB="0" anchor="b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12,90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5" marR="1815" marT="1815" marB="0" anchor="b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13,99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5" marR="1815" marT="1815" marB="0" anchor="b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13,71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5" marR="1815" marT="1815" marB="0" anchor="b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13,45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5" marR="1815" marT="1815" marB="0" anchor="b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11,55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5" marR="1815" marT="1815" marB="0" anchor="b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11,50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2%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5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Toscana</a:t>
                      </a:r>
                    </a:p>
                  </a:txBody>
                  <a:tcPr marL="5462" marR="5462" marT="5462" marB="0" anchor="b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14,59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5" marR="1815" marT="1815" marB="0" anchor="b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15,45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5" marR="1815" marT="1815" marB="0" anchor="b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16,05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5" marR="1815" marT="1815" marB="0" anchor="b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17,19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5" marR="1815" marT="1815" marB="0" anchor="b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17,21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5" marR="1815" marT="1815" marB="0" anchor="b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17,56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5" marR="1815" marT="1815" marB="0" anchor="b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17,40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19%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460321"/>
              </p:ext>
            </p:extLst>
          </p:nvPr>
        </p:nvGraphicFramePr>
        <p:xfrm>
          <a:off x="1782093" y="5156646"/>
          <a:ext cx="5717250" cy="701040"/>
        </p:xfrm>
        <a:graphic>
          <a:graphicData uri="http://schemas.openxmlformats.org/drawingml/2006/table">
            <a:tbl>
              <a:tblPr>
                <a:tableStyleId>{7E9639D4-E3E2-4D34-9284-5A2195B3D0D7}</a:tableStyleId>
              </a:tblPr>
              <a:tblGrid>
                <a:gridCol w="289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7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5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9332"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</a:rPr>
                        <a:t>2018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effectLst/>
                        </a:rPr>
                        <a:t>Ranking</a:t>
                      </a:r>
                      <a:r>
                        <a:rPr lang="it-IT" sz="1200" b="1" u="none" strike="noStrike" dirty="0">
                          <a:effectLst/>
                        </a:rPr>
                        <a:t> tra province  </a:t>
                      </a:r>
                    </a:p>
                    <a:p>
                      <a:pPr algn="ctr" fontAlgn="ctr"/>
                      <a:r>
                        <a:rPr lang="it-IT" sz="1200" b="1" u="none" strike="noStrike" dirty="0">
                          <a:effectLst/>
                        </a:rPr>
                        <a:t>(1°-107°)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442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Associazioni ricreative e culturali per 100.000 abitante</a:t>
                      </a:r>
                      <a:endParaRPr lang="it-IT" sz="11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49,6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2°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" name="Immagin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5228088"/>
            <a:ext cx="554635" cy="231714"/>
          </a:xfrm>
          <a:prstGeom prst="rect">
            <a:avLst/>
          </a:prstGeom>
        </p:spPr>
      </p:pic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044686"/>
              </p:ext>
            </p:extLst>
          </p:nvPr>
        </p:nvGraphicFramePr>
        <p:xfrm>
          <a:off x="1187624" y="3404786"/>
          <a:ext cx="7462192" cy="13618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4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0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3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36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Focus 2018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Numero organizzazioni iscritte agli albi regionali </a:t>
                      </a:r>
                    </a:p>
                    <a:p>
                      <a:pPr algn="ctr" fontAlgn="b"/>
                      <a:r>
                        <a:rPr lang="it-IT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(vs 2017)</a:t>
                      </a:r>
                      <a:endParaRPr lang="it-IT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u="none" strike="noStrike" dirty="0">
                          <a:effectLst/>
                        </a:rPr>
                        <a:t>Popolazione residente al 1/1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u="none" strike="noStrike" dirty="0">
                          <a:effectLst/>
                        </a:rPr>
                        <a:t>Indice di presenza del Terzo Settore formalizzato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Zona SENESE</a:t>
                      </a:r>
                    </a:p>
                  </a:txBody>
                  <a:tcPr marL="5462" marR="5462" marT="546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317 (-3)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126.410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Zona AMIATA SI E V. D'ORCIA, VALDICHIANA SI</a:t>
                      </a:r>
                    </a:p>
                  </a:txBody>
                  <a:tcPr marL="5462" marR="5462" marT="546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130 (+1)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78.747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Zona A.V. D'ELSA</a:t>
                      </a:r>
                    </a:p>
                  </a:txBody>
                  <a:tcPr marL="5462" marR="5462" marT="546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 (-)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63.184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Totale provincia di Siena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520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268.341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5" name="Immagin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65" r="31839" b="12122"/>
          <a:stretch>
            <a:fillRect/>
          </a:stretch>
        </p:blipFill>
        <p:spPr bwMode="auto">
          <a:xfrm>
            <a:off x="7524328" y="0"/>
            <a:ext cx="1619250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26A9C1C1-4ECD-4AED-AD3E-BF710FDDCEE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37" y="6071009"/>
            <a:ext cx="648000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0534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6774</TotalTime>
  <Words>2618</Words>
  <Application>Microsoft Office PowerPoint</Application>
  <PresentationFormat>Presentazione su schermo (4:3)</PresentationFormat>
  <Paragraphs>1045</Paragraphs>
  <Slides>18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Laura.tassi</dc:creator>
  <cp:lastModifiedBy>Chiara Andrucci (CSI3071)</cp:lastModifiedBy>
  <cp:revision>684</cp:revision>
  <cp:lastPrinted>2019-05-31T13:43:06Z</cp:lastPrinted>
  <dcterms:created xsi:type="dcterms:W3CDTF">2013-03-18T16:40:23Z</dcterms:created>
  <dcterms:modified xsi:type="dcterms:W3CDTF">2020-07-06T11:04:39Z</dcterms:modified>
</cp:coreProperties>
</file>