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68" r:id="rId4"/>
    <p:sldId id="271" r:id="rId5"/>
    <p:sldId id="272" r:id="rId6"/>
    <p:sldId id="275" r:id="rId7"/>
    <p:sldId id="276" r:id="rId8"/>
    <p:sldId id="277" r:id="rId9"/>
    <p:sldId id="278" r:id="rId10"/>
    <p:sldId id="273" r:id="rId11"/>
    <p:sldId id="263" r:id="rId12"/>
    <p:sldId id="264" r:id="rId13"/>
    <p:sldId id="269" r:id="rId14"/>
    <p:sldId id="270" r:id="rId15"/>
    <p:sldId id="280" r:id="rId16"/>
    <p:sldId id="279" r:id="rId17"/>
  </p:sldIdLst>
  <p:sldSz cx="18288000" cy="10287000"/>
  <p:notesSz cx="6858000" cy="9144000"/>
  <p:embeddedFontLst>
    <p:embeddedFont>
      <p:font typeface="Gagalin" pitchFamily="2" charset="0"/>
      <p:regular r:id="rId18"/>
    </p:embeddedFont>
    <p:embeddedFont>
      <p:font typeface="Glacial Indifference" pitchFamily="2" charset="0"/>
      <p:regular r:id="rId19"/>
    </p:embeddedFont>
    <p:embeddedFont>
      <p:font typeface="Quicksand 1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26" autoAdjust="0"/>
  </p:normalViewPr>
  <p:slideViewPr>
    <p:cSldViewPr>
      <p:cViewPr varScale="1">
        <p:scale>
          <a:sx n="80" d="100"/>
          <a:sy n="80" d="100"/>
        </p:scale>
        <p:origin x="146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1.sv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6.png"/><Relationship Id="rId5" Type="http://schemas.openxmlformats.org/officeDocument/2006/relationships/image" Target="../media/image13.sv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33.sv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.png"/><Relationship Id="rId5" Type="http://schemas.openxmlformats.org/officeDocument/2006/relationships/image" Target="../media/image13.sv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38.png"/><Relationship Id="rId2" Type="http://schemas.openxmlformats.org/officeDocument/2006/relationships/image" Target="../media/image1.jpeg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7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6.png"/><Relationship Id="rId5" Type="http://schemas.openxmlformats.org/officeDocument/2006/relationships/image" Target="../media/image13.sv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6.png"/><Relationship Id="rId5" Type="http://schemas.openxmlformats.org/officeDocument/2006/relationships/image" Target="../media/image13.sv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6.png"/><Relationship Id="rId5" Type="http://schemas.openxmlformats.org/officeDocument/2006/relationships/image" Target="../media/image13.sv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7.sv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6.png"/><Relationship Id="rId5" Type="http://schemas.openxmlformats.org/officeDocument/2006/relationships/image" Target="../media/image13.sv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69928" cy="215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7" name="Group 7"/>
          <p:cNvGrpSpPr/>
          <p:nvPr/>
        </p:nvGrpSpPr>
        <p:grpSpPr>
          <a:xfrm>
            <a:off x="0" y="8924985"/>
            <a:ext cx="18288000" cy="1400115"/>
            <a:chOff x="0" y="0"/>
            <a:chExt cx="26425402" cy="193963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11073502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2812110" y="665407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2992489" y="743759"/>
              <a:ext cx="3191481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550529" y="606049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743599" y="567318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606351" y="817990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570161" y="626188"/>
              <a:ext cx="2040214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3549" y="778444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5075029" y="607436"/>
              <a:ext cx="909950" cy="909948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191795" y="778444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2" name="Freeform 22"/>
          <p:cNvSpPr/>
          <p:nvPr/>
        </p:nvSpPr>
        <p:spPr>
          <a:xfrm>
            <a:off x="9944965" y="3763397"/>
            <a:ext cx="7430917" cy="4610520"/>
          </a:xfrm>
          <a:custGeom>
            <a:avLst/>
            <a:gdLst/>
            <a:ahLst/>
            <a:cxnLst/>
            <a:rect l="l" t="t" r="r" b="b"/>
            <a:pathLst>
              <a:path w="7430917" h="4610520">
                <a:moveTo>
                  <a:pt x="0" y="0"/>
                </a:moveTo>
                <a:lnTo>
                  <a:pt x="7430916" y="0"/>
                </a:lnTo>
                <a:lnTo>
                  <a:pt x="7430916" y="4610519"/>
                </a:lnTo>
                <a:lnTo>
                  <a:pt x="0" y="461051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01586" b="-95111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3" name="TextBox 23"/>
          <p:cNvSpPr txBox="1"/>
          <p:nvPr/>
        </p:nvSpPr>
        <p:spPr>
          <a:xfrm>
            <a:off x="1704334" y="5087087"/>
            <a:ext cx="9549434" cy="1751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>
                <a:solidFill>
                  <a:srgbClr val="BA0F19"/>
                </a:solidFill>
                <a:latin typeface="Gagalin"/>
              </a:rPr>
              <a:t>IL ROADSHOW DELLE CER </a:t>
            </a:r>
          </a:p>
          <a:p>
            <a:pPr algn="ctr">
              <a:lnSpc>
                <a:spcPts val="6719"/>
              </a:lnSpc>
            </a:pPr>
            <a:r>
              <a:rPr lang="en-US" sz="6652">
                <a:solidFill>
                  <a:srgbClr val="BA0F19"/>
                </a:solidFill>
                <a:latin typeface="Gagalin"/>
              </a:rPr>
              <a:t>DELLA tOSCANA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E11C75C2-D187-9B97-1987-B9F97B6B51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43335" y="1095628"/>
            <a:ext cx="10377491" cy="24836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7" name="Group 7"/>
          <p:cNvGrpSpPr/>
          <p:nvPr/>
        </p:nvGrpSpPr>
        <p:grpSpPr>
          <a:xfrm>
            <a:off x="-952880" y="9308656"/>
            <a:ext cx="19819051" cy="1454727"/>
            <a:chOff x="0" y="0"/>
            <a:chExt cx="26425402" cy="193963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2422896" y="289041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146967" y="393699"/>
              <a:ext cx="3191482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8680" y="259362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357222" y="198147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029833" y="430814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20351" y="322213"/>
              <a:ext cx="2040213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3549" y="381618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422583" y="207274"/>
              <a:ext cx="909949" cy="909949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068511" y="404298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TextBox 21"/>
          <p:cNvSpPr txBox="1"/>
          <p:nvPr/>
        </p:nvSpPr>
        <p:spPr>
          <a:xfrm>
            <a:off x="5150864" y="1609753"/>
            <a:ext cx="9549434" cy="9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 dirty="0">
                <a:solidFill>
                  <a:srgbClr val="174726"/>
                </a:solidFill>
                <a:latin typeface="Gagalin"/>
              </a:rPr>
              <a:t>OBIETTIVI e </a:t>
            </a:r>
            <a:r>
              <a:rPr lang="en-US" sz="6652" dirty="0" err="1">
                <a:solidFill>
                  <a:srgbClr val="174726"/>
                </a:solidFill>
                <a:latin typeface="Gagalin"/>
              </a:rPr>
              <a:t>attività</a:t>
            </a:r>
            <a:endParaRPr lang="en-US" sz="6652" dirty="0">
              <a:solidFill>
                <a:srgbClr val="174726"/>
              </a:solidFill>
              <a:latin typeface="Gagalin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4571292" y="1244906"/>
            <a:ext cx="1723212" cy="1723212"/>
          </a:xfrm>
          <a:custGeom>
            <a:avLst/>
            <a:gdLst/>
            <a:ahLst/>
            <a:cxnLst/>
            <a:rect l="l" t="t" r="r" b="b"/>
            <a:pathLst>
              <a:path w="1723212" h="1723212">
                <a:moveTo>
                  <a:pt x="0" y="0"/>
                </a:moveTo>
                <a:lnTo>
                  <a:pt x="1723213" y="0"/>
                </a:lnTo>
                <a:lnTo>
                  <a:pt x="1723213" y="1723212"/>
                </a:lnTo>
                <a:lnTo>
                  <a:pt x="0" y="172321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72C443-4004-24B8-B389-B13F0D35D2F5}"/>
              </a:ext>
            </a:extLst>
          </p:cNvPr>
          <p:cNvSpPr txBox="1"/>
          <p:nvPr/>
        </p:nvSpPr>
        <p:spPr>
          <a:xfrm>
            <a:off x="1504577" y="3941961"/>
            <a:ext cx="15859480" cy="4029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Sensibilizzazione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ed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educazione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alla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sostenibilità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;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Cultura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del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risparmio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energetico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e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ricorso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alle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rinnovabili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;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Costituzione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e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gestione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più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configurazioni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di CER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sul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territorio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;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Aggiornamento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degli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strumenti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urbanistici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in modo da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rendere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compatibili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gli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impianti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(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soluzioni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tecniche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idonee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per il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centro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storico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),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Creare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servizi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ancillari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a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partire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dall’energia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condivisa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nella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CER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69928" cy="215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TextBox 21"/>
          <p:cNvSpPr txBox="1"/>
          <p:nvPr/>
        </p:nvSpPr>
        <p:spPr>
          <a:xfrm>
            <a:off x="4829453" y="1473493"/>
            <a:ext cx="9549434" cy="174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>
                <a:solidFill>
                  <a:srgbClr val="174726"/>
                </a:solidFill>
                <a:latin typeface="Gagalin"/>
              </a:rPr>
              <a:t>aspetti economico-finanziari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378887" y="1299858"/>
            <a:ext cx="1919173" cy="1919173"/>
          </a:xfrm>
          <a:custGeom>
            <a:avLst/>
            <a:gdLst/>
            <a:ahLst/>
            <a:cxnLst/>
            <a:rect l="l" t="t" r="r" b="b"/>
            <a:pathLst>
              <a:path w="1919173" h="1919173">
                <a:moveTo>
                  <a:pt x="0" y="0"/>
                </a:moveTo>
                <a:lnTo>
                  <a:pt x="1919172" y="0"/>
                </a:lnTo>
                <a:lnTo>
                  <a:pt x="1919172" y="1919173"/>
                </a:lnTo>
                <a:lnTo>
                  <a:pt x="0" y="1919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3" name="TextBox 23"/>
          <p:cNvSpPr txBox="1"/>
          <p:nvPr/>
        </p:nvSpPr>
        <p:spPr>
          <a:xfrm>
            <a:off x="2285090" y="4387462"/>
            <a:ext cx="13565864" cy="335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Bando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Regione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Toscana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PNRR (per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comuni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sotto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5mila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abitanti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)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Impianti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collettivi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con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investimento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da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parte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dei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soci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Condizioni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agevolate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per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accedere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ai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finanziamenti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(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Avviati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accordi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con Fondazione MPS)</a:t>
            </a: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DEA6E11E-3CE0-F429-C967-801E861ED31F}"/>
              </a:ext>
            </a:extLst>
          </p:cNvPr>
          <p:cNvGrpSpPr/>
          <p:nvPr/>
        </p:nvGrpSpPr>
        <p:grpSpPr>
          <a:xfrm>
            <a:off x="0" y="8924985"/>
            <a:ext cx="18288000" cy="1400115"/>
            <a:chOff x="0" y="0"/>
            <a:chExt cx="26425402" cy="1939636"/>
          </a:xfrm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EF58F7E3-0121-61FD-E371-ABD0B7B408EE}"/>
                </a:ext>
              </a:extLst>
            </p:cNvPr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3F0E7CAB-32A1-90B5-CE56-832DBA7CCC79}"/>
                  </a:ext>
                </a:extLst>
              </p:cNvPr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6F8525EF-7BEB-613B-0962-7158DBA2501D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073502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AE480B7-8BA2-7108-9FBA-A96070481E49}"/>
                </a:ext>
              </a:extLst>
            </p:cNvPr>
            <p:cNvSpPr/>
            <p:nvPr/>
          </p:nvSpPr>
          <p:spPr>
            <a:xfrm>
              <a:off x="22812110" y="665407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5B8F53D5-D906-E867-8918-5423F85AD966}"/>
                </a:ext>
              </a:extLst>
            </p:cNvPr>
            <p:cNvSpPr/>
            <p:nvPr/>
          </p:nvSpPr>
          <p:spPr>
            <a:xfrm>
              <a:off x="12992489" y="743759"/>
              <a:ext cx="3191481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3177DAB5-5161-6C5C-75E1-323655867A52}"/>
                </a:ext>
              </a:extLst>
            </p:cNvPr>
            <p:cNvSpPr/>
            <p:nvPr/>
          </p:nvSpPr>
          <p:spPr>
            <a:xfrm>
              <a:off x="550529" y="606049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84989473-F6E9-CEEF-AC58-0BA9581562FB}"/>
                </a:ext>
              </a:extLst>
            </p:cNvPr>
            <p:cNvSpPr/>
            <p:nvPr/>
          </p:nvSpPr>
          <p:spPr>
            <a:xfrm>
              <a:off x="3743599" y="567318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B33F944C-B0A7-D220-EA80-3FB0DF433458}"/>
                </a:ext>
              </a:extLst>
            </p:cNvPr>
            <p:cNvSpPr/>
            <p:nvPr/>
          </p:nvSpPr>
          <p:spPr>
            <a:xfrm>
              <a:off x="6606351" y="817990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DB9F3234-D73E-1CC9-E81A-6973D8604D7E}"/>
                </a:ext>
              </a:extLst>
            </p:cNvPr>
            <p:cNvSpPr/>
            <p:nvPr/>
          </p:nvSpPr>
          <p:spPr>
            <a:xfrm>
              <a:off x="10570161" y="626188"/>
              <a:ext cx="2040214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5CEA970-1614-E290-B9EC-C70C31513F89}"/>
                </a:ext>
              </a:extLst>
            </p:cNvPr>
            <p:cNvSpPr/>
            <p:nvPr/>
          </p:nvSpPr>
          <p:spPr>
            <a:xfrm>
              <a:off x="16503549" y="778444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63B07DE6-2822-DAE9-65B3-E07CA95D2464}"/>
                </a:ext>
              </a:extLst>
            </p:cNvPr>
            <p:cNvSpPr/>
            <p:nvPr/>
          </p:nvSpPr>
          <p:spPr>
            <a:xfrm>
              <a:off x="25075029" y="607436"/>
              <a:ext cx="909950" cy="909948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A19139E4-0807-1B0A-CC26-1A27D1E7F15C}"/>
                </a:ext>
              </a:extLst>
            </p:cNvPr>
            <p:cNvSpPr/>
            <p:nvPr/>
          </p:nvSpPr>
          <p:spPr>
            <a:xfrm>
              <a:off x="19191795" y="778444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69928" cy="215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TextBox 21"/>
          <p:cNvSpPr txBox="1"/>
          <p:nvPr/>
        </p:nvSpPr>
        <p:spPr>
          <a:xfrm>
            <a:off x="1352612" y="4287207"/>
            <a:ext cx="15582776" cy="267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Gestionale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per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ottimizzare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I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flussi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energetici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della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CER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Implementazione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algoriti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per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ottimizzare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e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massimizzare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l’energia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condivisa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e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consumata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dalla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CER 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App per il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monitoraggio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della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produzione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/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consumo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per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partecipanti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986025" y="1427394"/>
            <a:ext cx="1664102" cy="1664102"/>
          </a:xfrm>
          <a:custGeom>
            <a:avLst/>
            <a:gdLst/>
            <a:ahLst/>
            <a:cxnLst/>
            <a:rect l="l" t="t" r="r" b="b"/>
            <a:pathLst>
              <a:path w="1664102" h="1664102">
                <a:moveTo>
                  <a:pt x="0" y="0"/>
                </a:moveTo>
                <a:lnTo>
                  <a:pt x="1664102" y="0"/>
                </a:lnTo>
                <a:lnTo>
                  <a:pt x="1664102" y="1664102"/>
                </a:lnTo>
                <a:lnTo>
                  <a:pt x="0" y="1664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3" name="TextBox 23"/>
          <p:cNvSpPr txBox="1"/>
          <p:nvPr/>
        </p:nvSpPr>
        <p:spPr>
          <a:xfrm>
            <a:off x="5236554" y="1889937"/>
            <a:ext cx="9549434" cy="834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4"/>
              </a:lnSpc>
            </a:pPr>
            <a:r>
              <a:rPr lang="en-US" sz="6152">
                <a:solidFill>
                  <a:srgbClr val="174726"/>
                </a:solidFill>
                <a:latin typeface="Gagalin"/>
              </a:rPr>
              <a:t>PIATTAFORMA DI GESTIONE</a:t>
            </a: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DEB75290-F6F5-151B-1C79-2B2895306F80}"/>
              </a:ext>
            </a:extLst>
          </p:cNvPr>
          <p:cNvGrpSpPr/>
          <p:nvPr/>
        </p:nvGrpSpPr>
        <p:grpSpPr>
          <a:xfrm>
            <a:off x="0" y="8924985"/>
            <a:ext cx="18288000" cy="1400115"/>
            <a:chOff x="0" y="0"/>
            <a:chExt cx="26425402" cy="1939636"/>
          </a:xfrm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6E3D2AFF-7738-5236-D63F-AC33FB19B1DD}"/>
                </a:ext>
              </a:extLst>
            </p:cNvPr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9AE9F39A-D9D0-2925-470A-79998AA5795B}"/>
                  </a:ext>
                </a:extLst>
              </p:cNvPr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89AB90D8-0E32-A090-6BD6-FA0FC7909B18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073502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64CFBEA-B91E-F4C1-A3F1-1446F9C61E35}"/>
                </a:ext>
              </a:extLst>
            </p:cNvPr>
            <p:cNvSpPr/>
            <p:nvPr/>
          </p:nvSpPr>
          <p:spPr>
            <a:xfrm>
              <a:off x="22812110" y="665407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09D797-3C32-C940-1D3C-41746A9CEFC3}"/>
                </a:ext>
              </a:extLst>
            </p:cNvPr>
            <p:cNvSpPr/>
            <p:nvPr/>
          </p:nvSpPr>
          <p:spPr>
            <a:xfrm>
              <a:off x="12992489" y="743759"/>
              <a:ext cx="3191481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40A14E16-F457-EA9D-1F1E-05B6FF50D212}"/>
                </a:ext>
              </a:extLst>
            </p:cNvPr>
            <p:cNvSpPr/>
            <p:nvPr/>
          </p:nvSpPr>
          <p:spPr>
            <a:xfrm>
              <a:off x="550529" y="606049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65758EDA-CD58-7175-2813-6B9CCF498D5A}"/>
                </a:ext>
              </a:extLst>
            </p:cNvPr>
            <p:cNvSpPr/>
            <p:nvPr/>
          </p:nvSpPr>
          <p:spPr>
            <a:xfrm>
              <a:off x="3743599" y="567318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0B865A87-EDA1-2D8A-277D-736A2FC5BFB3}"/>
                </a:ext>
              </a:extLst>
            </p:cNvPr>
            <p:cNvSpPr/>
            <p:nvPr/>
          </p:nvSpPr>
          <p:spPr>
            <a:xfrm>
              <a:off x="6606351" y="817990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6E1653E7-970D-3206-3524-5D440DDC1BC1}"/>
                </a:ext>
              </a:extLst>
            </p:cNvPr>
            <p:cNvSpPr/>
            <p:nvPr/>
          </p:nvSpPr>
          <p:spPr>
            <a:xfrm>
              <a:off x="10570161" y="626188"/>
              <a:ext cx="2040214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9C080662-CECB-4E13-03BF-A009F2E1CC42}"/>
                </a:ext>
              </a:extLst>
            </p:cNvPr>
            <p:cNvSpPr/>
            <p:nvPr/>
          </p:nvSpPr>
          <p:spPr>
            <a:xfrm>
              <a:off x="16503549" y="778444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41CEFE4-CAC7-C483-B059-12AB2E10067F}"/>
                </a:ext>
              </a:extLst>
            </p:cNvPr>
            <p:cNvSpPr/>
            <p:nvPr/>
          </p:nvSpPr>
          <p:spPr>
            <a:xfrm>
              <a:off x="25075029" y="607436"/>
              <a:ext cx="909950" cy="909948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B9A4A89-B634-B933-F196-1BE6C4447637}"/>
                </a:ext>
              </a:extLst>
            </p:cNvPr>
            <p:cNvSpPr/>
            <p:nvPr/>
          </p:nvSpPr>
          <p:spPr>
            <a:xfrm>
              <a:off x="19191795" y="778444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7" name="Group 7"/>
          <p:cNvGrpSpPr/>
          <p:nvPr/>
        </p:nvGrpSpPr>
        <p:grpSpPr>
          <a:xfrm>
            <a:off x="-952880" y="9308656"/>
            <a:ext cx="19819051" cy="1454727"/>
            <a:chOff x="0" y="0"/>
            <a:chExt cx="26425402" cy="193963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2422896" y="289041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146967" y="393699"/>
              <a:ext cx="3191482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8680" y="259362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357222" y="198147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029833" y="430814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20351" y="322213"/>
              <a:ext cx="2040213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3549" y="381618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422583" y="207274"/>
              <a:ext cx="909949" cy="909949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068511" y="404298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TextBox 21"/>
          <p:cNvSpPr txBox="1"/>
          <p:nvPr/>
        </p:nvSpPr>
        <p:spPr>
          <a:xfrm>
            <a:off x="4369283" y="1861509"/>
            <a:ext cx="9549434" cy="9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>
                <a:solidFill>
                  <a:srgbClr val="174726"/>
                </a:solidFill>
                <a:latin typeface="Gagalin"/>
              </a:rPr>
              <a:t>CRITICITà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251207" y="1342064"/>
            <a:ext cx="2174532" cy="1834762"/>
          </a:xfrm>
          <a:custGeom>
            <a:avLst/>
            <a:gdLst/>
            <a:ahLst/>
            <a:cxnLst/>
            <a:rect l="l" t="t" r="r" b="b"/>
            <a:pathLst>
              <a:path w="2174532" h="1834762">
                <a:moveTo>
                  <a:pt x="0" y="0"/>
                </a:moveTo>
                <a:lnTo>
                  <a:pt x="2174532" y="0"/>
                </a:lnTo>
                <a:lnTo>
                  <a:pt x="2174532" y="1834761"/>
                </a:lnTo>
                <a:lnTo>
                  <a:pt x="0" y="18347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3" name="TextBox 23"/>
          <p:cNvSpPr txBox="1"/>
          <p:nvPr/>
        </p:nvSpPr>
        <p:spPr>
          <a:xfrm>
            <a:off x="2295347" y="4545625"/>
            <a:ext cx="14189182" cy="199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Ritardi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uscita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decreti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attuativi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Ritardi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attuazione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Legge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Regionale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sui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finanziamenti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per le CER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Difficoltà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confrontarsi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sul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mercato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con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grandi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fornitori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7" name="Group 7"/>
          <p:cNvGrpSpPr/>
          <p:nvPr/>
        </p:nvGrpSpPr>
        <p:grpSpPr>
          <a:xfrm>
            <a:off x="-952880" y="9308656"/>
            <a:ext cx="19819051" cy="1454727"/>
            <a:chOff x="0" y="0"/>
            <a:chExt cx="26425402" cy="193963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2422896" y="289041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146967" y="393699"/>
              <a:ext cx="3191482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8680" y="259362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357222" y="198147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029833" y="430814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20351" y="322213"/>
              <a:ext cx="2040213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3549" y="381618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422583" y="207274"/>
              <a:ext cx="909949" cy="909949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068511" y="404298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TextBox 21"/>
          <p:cNvSpPr txBox="1"/>
          <p:nvPr/>
        </p:nvSpPr>
        <p:spPr>
          <a:xfrm>
            <a:off x="5368261" y="1801400"/>
            <a:ext cx="9549434" cy="9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>
                <a:solidFill>
                  <a:srgbClr val="174726"/>
                </a:solidFill>
                <a:latin typeface="Gagalin"/>
              </a:rPr>
              <a:t>prossimi passi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15036" y="4300995"/>
            <a:ext cx="13884382" cy="3350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Stringere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con i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comuni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Radicamento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sul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territorio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Analisi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del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fabbisogno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elettrico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degli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aderenti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Avvio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rapporti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con GSE</a:t>
            </a: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Ricerca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finanziamenti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per la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realizzazione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degli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impianti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4569246" y="1262682"/>
            <a:ext cx="1538454" cy="1873308"/>
          </a:xfrm>
          <a:custGeom>
            <a:avLst/>
            <a:gdLst/>
            <a:ahLst/>
            <a:cxnLst/>
            <a:rect l="l" t="t" r="r" b="b"/>
            <a:pathLst>
              <a:path w="1538454" h="1873308">
                <a:moveTo>
                  <a:pt x="0" y="0"/>
                </a:moveTo>
                <a:lnTo>
                  <a:pt x="1538454" y="0"/>
                </a:lnTo>
                <a:lnTo>
                  <a:pt x="1538454" y="1873307"/>
                </a:lnTo>
                <a:lnTo>
                  <a:pt x="0" y="18733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475708" y="792703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7" name="Group 7"/>
          <p:cNvGrpSpPr/>
          <p:nvPr/>
        </p:nvGrpSpPr>
        <p:grpSpPr>
          <a:xfrm>
            <a:off x="-952880" y="9308656"/>
            <a:ext cx="19819051" cy="1454727"/>
            <a:chOff x="0" y="0"/>
            <a:chExt cx="26425402" cy="193963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2422896" y="289041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146967" y="393699"/>
              <a:ext cx="3191482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8680" y="259362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357222" y="198147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029833" y="430814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20351" y="322213"/>
              <a:ext cx="2040213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3549" y="381618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422583" y="207274"/>
              <a:ext cx="909949" cy="909949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068511" y="404298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TextBox 21"/>
          <p:cNvSpPr txBox="1"/>
          <p:nvPr/>
        </p:nvSpPr>
        <p:spPr>
          <a:xfrm>
            <a:off x="5368261" y="1801400"/>
            <a:ext cx="954943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 dirty="0" err="1">
                <a:solidFill>
                  <a:srgbClr val="174726"/>
                </a:solidFill>
                <a:latin typeface="Gagalin"/>
              </a:rPr>
              <a:t>Scoprite</a:t>
            </a:r>
            <a:r>
              <a:rPr lang="en-US" sz="6652" dirty="0">
                <a:solidFill>
                  <a:srgbClr val="174726"/>
                </a:solidFill>
                <a:latin typeface="Gagalin"/>
              </a:rPr>
              <a:t> </a:t>
            </a:r>
            <a:r>
              <a:rPr lang="en-US" sz="6652">
                <a:solidFill>
                  <a:srgbClr val="174726"/>
                </a:solidFill>
                <a:latin typeface="Gagalin"/>
              </a:rPr>
              <a:t>siENAENERGIE</a:t>
            </a:r>
            <a:endParaRPr lang="en-US" sz="6652" dirty="0">
              <a:solidFill>
                <a:srgbClr val="174726"/>
              </a:solidFill>
              <a:latin typeface="Gagalin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4569246" y="1262682"/>
            <a:ext cx="1538454" cy="1873308"/>
          </a:xfrm>
          <a:custGeom>
            <a:avLst/>
            <a:gdLst/>
            <a:ahLst/>
            <a:cxnLst/>
            <a:rect l="l" t="t" r="r" b="b"/>
            <a:pathLst>
              <a:path w="1538454" h="1873308">
                <a:moveTo>
                  <a:pt x="0" y="0"/>
                </a:moveTo>
                <a:lnTo>
                  <a:pt x="1538454" y="0"/>
                </a:lnTo>
                <a:lnTo>
                  <a:pt x="1538454" y="1873307"/>
                </a:lnTo>
                <a:lnTo>
                  <a:pt x="0" y="187330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pic>
        <p:nvPicPr>
          <p:cNvPr id="25" name="Immagine 24" descr="Immagine che contiene testo, computer, multimediale, schermata&#10;&#10;Descrizione generata automaticamente">
            <a:extLst>
              <a:ext uri="{FF2B5EF4-FFF2-40B4-BE49-F238E27FC236}">
                <a16:creationId xmlns:a16="http://schemas.microsoft.com/office/drawing/2014/main" id="{AA90D8DD-6A4F-030B-EBC9-616D5D6E7C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73" y="3754063"/>
            <a:ext cx="8283620" cy="5007783"/>
          </a:xfrm>
          <a:prstGeom prst="rect">
            <a:avLst/>
          </a:prstGeom>
        </p:spPr>
      </p:pic>
      <p:pic>
        <p:nvPicPr>
          <p:cNvPr id="27" name="Immagine 26" descr="Immagine che contiene modello, quadrato, Simmetria, arte&#10;&#10;Descrizione generata automaticamente">
            <a:extLst>
              <a:ext uri="{FF2B5EF4-FFF2-40B4-BE49-F238E27FC236}">
                <a16:creationId xmlns:a16="http://schemas.microsoft.com/office/drawing/2014/main" id="{93597C96-2ADC-2F14-8507-90862C00AA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420" y="4668961"/>
            <a:ext cx="3656655" cy="3656655"/>
          </a:xfrm>
          <a:prstGeom prst="rect">
            <a:avLst/>
          </a:prstGeom>
        </p:spPr>
      </p:pic>
      <p:sp>
        <p:nvSpPr>
          <p:cNvPr id="28" name="TextBox 23">
            <a:extLst>
              <a:ext uri="{FF2B5EF4-FFF2-40B4-BE49-F238E27FC236}">
                <a16:creationId xmlns:a16="http://schemas.microsoft.com/office/drawing/2014/main" id="{456CE61B-0947-5E4F-D8D3-B6E70F24C6D6}"/>
              </a:ext>
            </a:extLst>
          </p:cNvPr>
          <p:cNvSpPr txBox="1"/>
          <p:nvPr/>
        </p:nvSpPr>
        <p:spPr>
          <a:xfrm>
            <a:off x="10614055" y="3928987"/>
            <a:ext cx="5866520" cy="63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Visita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il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sito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Sienaenergie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93492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7" name="Group 7"/>
          <p:cNvGrpSpPr/>
          <p:nvPr/>
        </p:nvGrpSpPr>
        <p:grpSpPr>
          <a:xfrm>
            <a:off x="-952880" y="9308656"/>
            <a:ext cx="19819051" cy="1454727"/>
            <a:chOff x="0" y="0"/>
            <a:chExt cx="26425402" cy="193963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2422896" y="289041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146967" y="393699"/>
              <a:ext cx="3191482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8680" y="259362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357222" y="198147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029833" y="430814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20351" y="322213"/>
              <a:ext cx="2040213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3549" y="381618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422583" y="207274"/>
              <a:ext cx="909949" cy="909949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068511" y="404298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TextBox 21"/>
          <p:cNvSpPr txBox="1"/>
          <p:nvPr/>
        </p:nvSpPr>
        <p:spPr>
          <a:xfrm>
            <a:off x="5585897" y="1609597"/>
            <a:ext cx="8718135" cy="141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4"/>
              </a:lnSpc>
            </a:pPr>
            <a:r>
              <a:rPr lang="en-US" sz="5650" spc="-367" dirty="0">
                <a:solidFill>
                  <a:srgbClr val="174726"/>
                </a:solidFill>
                <a:latin typeface="Quicksand 1"/>
              </a:rPr>
              <a:t>COMUNITA‘ ENERGETICHE RINNOVABILI</a:t>
            </a:r>
          </a:p>
        </p:txBody>
      </p:sp>
      <p:sp>
        <p:nvSpPr>
          <p:cNvPr id="22" name="Freeform 22"/>
          <p:cNvSpPr/>
          <p:nvPr/>
        </p:nvSpPr>
        <p:spPr>
          <a:xfrm>
            <a:off x="9944965" y="3763397"/>
            <a:ext cx="7430917" cy="4610520"/>
          </a:xfrm>
          <a:custGeom>
            <a:avLst/>
            <a:gdLst/>
            <a:ahLst/>
            <a:cxnLst/>
            <a:rect l="l" t="t" r="r" b="b"/>
            <a:pathLst>
              <a:path w="7430917" h="4610520">
                <a:moveTo>
                  <a:pt x="0" y="0"/>
                </a:moveTo>
                <a:lnTo>
                  <a:pt x="7430916" y="0"/>
                </a:lnTo>
                <a:lnTo>
                  <a:pt x="7430916" y="4610519"/>
                </a:lnTo>
                <a:lnTo>
                  <a:pt x="0" y="461051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01586" b="-95111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4" name="TextBox 24"/>
          <p:cNvSpPr txBox="1"/>
          <p:nvPr/>
        </p:nvSpPr>
        <p:spPr>
          <a:xfrm>
            <a:off x="7191235" y="3077789"/>
            <a:ext cx="5564610" cy="474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4"/>
              </a:lnSpc>
            </a:pPr>
            <a:r>
              <a:rPr lang="en-US" sz="3499">
                <a:solidFill>
                  <a:srgbClr val="BA0F19"/>
                </a:solidFill>
                <a:latin typeface="Gagalin"/>
              </a:rPr>
              <a:t>EVENTO REGIONALE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4111342" y="5875967"/>
            <a:ext cx="385380" cy="38538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5C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9"/>
                </a:lnSpc>
              </a:pPr>
              <a:endParaRPr/>
            </a:p>
          </p:txBody>
        </p:sp>
      </p:grpSp>
      <p:sp>
        <p:nvSpPr>
          <p:cNvPr id="28" name="TextBox 23">
            <a:extLst>
              <a:ext uri="{FF2B5EF4-FFF2-40B4-BE49-F238E27FC236}">
                <a16:creationId xmlns:a16="http://schemas.microsoft.com/office/drawing/2014/main" id="{413DD215-C871-6F07-2F20-A06836E23B32}"/>
              </a:ext>
            </a:extLst>
          </p:cNvPr>
          <p:cNvSpPr txBox="1"/>
          <p:nvPr/>
        </p:nvSpPr>
        <p:spPr>
          <a:xfrm>
            <a:off x="2077584" y="5279470"/>
            <a:ext cx="9549434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 dirty="0" err="1">
                <a:solidFill>
                  <a:srgbClr val="174726"/>
                </a:solidFill>
                <a:latin typeface="Gagalin"/>
              </a:rPr>
              <a:t>Grazie</a:t>
            </a:r>
            <a:r>
              <a:rPr lang="en-US" sz="6652" dirty="0">
                <a:solidFill>
                  <a:srgbClr val="174726"/>
                </a:solidFill>
                <a:latin typeface="Gagalin"/>
              </a:rPr>
              <a:t> per </a:t>
            </a:r>
            <a:r>
              <a:rPr lang="en-US" sz="6652" dirty="0" err="1">
                <a:solidFill>
                  <a:srgbClr val="174726"/>
                </a:solidFill>
                <a:latin typeface="Gagalin"/>
              </a:rPr>
              <a:t>l’attenzione</a:t>
            </a:r>
            <a:endParaRPr lang="en-US" sz="6652" dirty="0">
              <a:solidFill>
                <a:srgbClr val="174726"/>
              </a:solidFill>
              <a:latin typeface="Gagalin"/>
            </a:endParaRPr>
          </a:p>
        </p:txBody>
      </p:sp>
    </p:spTree>
    <p:extLst>
      <p:ext uri="{BB962C8B-B14F-4D97-AF65-F5344CB8AC3E}">
        <p14:creationId xmlns:p14="http://schemas.microsoft.com/office/powerpoint/2010/main" val="195952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7" name="Group 7"/>
          <p:cNvGrpSpPr/>
          <p:nvPr/>
        </p:nvGrpSpPr>
        <p:grpSpPr>
          <a:xfrm>
            <a:off x="-952880" y="9308656"/>
            <a:ext cx="19819051" cy="1454727"/>
            <a:chOff x="0" y="0"/>
            <a:chExt cx="26425402" cy="193963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2422896" y="289041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146967" y="393699"/>
              <a:ext cx="3191482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8680" y="259362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357222" y="198147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029833" y="430814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20351" y="322213"/>
              <a:ext cx="2040213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3549" y="381618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422583" y="207274"/>
              <a:ext cx="909949" cy="909949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068511" y="404298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TextBox 21"/>
          <p:cNvSpPr txBox="1"/>
          <p:nvPr/>
        </p:nvSpPr>
        <p:spPr>
          <a:xfrm>
            <a:off x="5585897" y="1609597"/>
            <a:ext cx="8718135" cy="1411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4"/>
              </a:lnSpc>
            </a:pPr>
            <a:r>
              <a:rPr lang="en-US" sz="5650" spc="-367" dirty="0">
                <a:solidFill>
                  <a:srgbClr val="174726"/>
                </a:solidFill>
                <a:latin typeface="Quicksand 1"/>
              </a:rPr>
              <a:t>COMUNITA‘ ENERGETICHE RINNOVABILI</a:t>
            </a:r>
          </a:p>
        </p:txBody>
      </p:sp>
      <p:sp>
        <p:nvSpPr>
          <p:cNvPr id="22" name="Freeform 22"/>
          <p:cNvSpPr/>
          <p:nvPr/>
        </p:nvSpPr>
        <p:spPr>
          <a:xfrm>
            <a:off x="9944965" y="3763397"/>
            <a:ext cx="7430917" cy="4610520"/>
          </a:xfrm>
          <a:custGeom>
            <a:avLst/>
            <a:gdLst/>
            <a:ahLst/>
            <a:cxnLst/>
            <a:rect l="l" t="t" r="r" b="b"/>
            <a:pathLst>
              <a:path w="7430917" h="4610520">
                <a:moveTo>
                  <a:pt x="0" y="0"/>
                </a:moveTo>
                <a:lnTo>
                  <a:pt x="7430916" y="0"/>
                </a:lnTo>
                <a:lnTo>
                  <a:pt x="7430916" y="4610519"/>
                </a:lnTo>
                <a:lnTo>
                  <a:pt x="0" y="461051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101586" b="-95111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3" name="TextBox 23"/>
          <p:cNvSpPr txBox="1"/>
          <p:nvPr/>
        </p:nvSpPr>
        <p:spPr>
          <a:xfrm>
            <a:off x="1958173" y="5248275"/>
            <a:ext cx="9549434" cy="1745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 dirty="0">
                <a:solidFill>
                  <a:srgbClr val="174726"/>
                </a:solidFill>
                <a:latin typeface="Gagalin"/>
              </a:rPr>
              <a:t>ASSOCIAZIONE</a:t>
            </a:r>
          </a:p>
          <a:p>
            <a:pPr algn="ctr">
              <a:lnSpc>
                <a:spcPts val="6719"/>
              </a:lnSpc>
            </a:pPr>
            <a:r>
              <a:rPr lang="en-US" sz="6652" dirty="0">
                <a:solidFill>
                  <a:srgbClr val="174726"/>
                </a:solidFill>
                <a:latin typeface="Gagalin"/>
              </a:rPr>
              <a:t>SIENAENERGIE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91235" y="3077789"/>
            <a:ext cx="5564610" cy="474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4"/>
              </a:lnSpc>
            </a:pPr>
            <a:r>
              <a:rPr lang="en-US" sz="3499">
                <a:solidFill>
                  <a:srgbClr val="BA0F19"/>
                </a:solidFill>
                <a:latin typeface="Gagalin"/>
              </a:rPr>
              <a:t>EVENTO REGIONALE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4111342" y="5875967"/>
            <a:ext cx="385380" cy="38538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85C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8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847964" y="741813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7" name="Group 7"/>
          <p:cNvGrpSpPr/>
          <p:nvPr/>
        </p:nvGrpSpPr>
        <p:grpSpPr>
          <a:xfrm>
            <a:off x="-952880" y="9308656"/>
            <a:ext cx="19819051" cy="1454727"/>
            <a:chOff x="0" y="0"/>
            <a:chExt cx="26425402" cy="193963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2422896" y="289041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146967" y="393699"/>
              <a:ext cx="3191482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8680" y="259362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357222" y="198147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029833" y="430814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20351" y="322213"/>
              <a:ext cx="2040213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3549" y="381618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422583" y="207274"/>
              <a:ext cx="909949" cy="909949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068511" y="404298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TextBox 21"/>
          <p:cNvSpPr txBox="1"/>
          <p:nvPr/>
        </p:nvSpPr>
        <p:spPr>
          <a:xfrm>
            <a:off x="1996273" y="4280240"/>
            <a:ext cx="12763655" cy="335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8" lvl="1">
              <a:lnSpc>
                <a:spcPts val="5319"/>
              </a:lnSpc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Associazione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Sienaenergie</a:t>
            </a:r>
            <a:endParaRPr lang="en-US" sz="3799" b="1" dirty="0">
              <a:solidFill>
                <a:srgbClr val="174726"/>
              </a:solidFill>
              <a:latin typeface="Glacial Indifference"/>
            </a:endParaRPr>
          </a:p>
          <a:p>
            <a:pPr marL="820416" lvl="1" indent="-410208">
              <a:lnSpc>
                <a:spcPts val="5319"/>
              </a:lnSpc>
              <a:buFont typeface="Arial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Provincia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di Siena</a:t>
            </a:r>
          </a:p>
          <a:p>
            <a:pPr marL="820416" lvl="1" indent="-410208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120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soci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</a:p>
          <a:p>
            <a:pPr marL="820416" lvl="1" indent="-410208">
              <a:lnSpc>
                <a:spcPts val="5319"/>
              </a:lnSpc>
              <a:buFont typeface="Arial"/>
              <a:buChar char="•"/>
            </a:pP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Prima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ipotesi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impianti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: 1500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kWp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  <a:p>
            <a:pPr marL="820416" lvl="1" indent="-410208">
              <a:lnSpc>
                <a:spcPts val="5319"/>
              </a:lnSpc>
              <a:buFont typeface="Arial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Tipologia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fonti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rinnovabili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: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fotovoltaico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</a:p>
        </p:txBody>
      </p:sp>
      <p:sp>
        <p:nvSpPr>
          <p:cNvPr id="22" name="Freeform 22"/>
          <p:cNvSpPr/>
          <p:nvPr/>
        </p:nvSpPr>
        <p:spPr>
          <a:xfrm>
            <a:off x="14961842" y="1220289"/>
            <a:ext cx="1574800" cy="1574800"/>
          </a:xfrm>
          <a:custGeom>
            <a:avLst/>
            <a:gdLst/>
            <a:ahLst/>
            <a:cxnLst/>
            <a:rect l="l" t="t" r="r" b="b"/>
            <a:pathLst>
              <a:path w="1574800" h="1574800">
                <a:moveTo>
                  <a:pt x="0" y="0"/>
                </a:moveTo>
                <a:lnTo>
                  <a:pt x="1574800" y="0"/>
                </a:lnTo>
                <a:lnTo>
                  <a:pt x="1574800" y="1574800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3" name="TextBox 23"/>
          <p:cNvSpPr txBox="1"/>
          <p:nvPr/>
        </p:nvSpPr>
        <p:spPr>
          <a:xfrm>
            <a:off x="5224463" y="1609753"/>
            <a:ext cx="9549434" cy="9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>
                <a:solidFill>
                  <a:srgbClr val="174726"/>
                </a:solidFill>
                <a:latin typeface="Gagalin"/>
              </a:rPr>
              <a:t>INFORMAZIONI GENERALI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EA93A-29BF-8513-6218-041D42DBE662}"/>
              </a:ext>
            </a:extLst>
          </p:cNvPr>
          <p:cNvSpPr txBox="1"/>
          <p:nvPr/>
        </p:nvSpPr>
        <p:spPr>
          <a:xfrm>
            <a:off x="10114209" y="6502921"/>
            <a:ext cx="6366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4726"/>
                </a:solidFill>
                <a:latin typeface="Glacial Indifference"/>
              </a:rPr>
              <a:t>(</a:t>
            </a:r>
            <a:r>
              <a:rPr lang="en-US" sz="2000" dirty="0" err="1">
                <a:solidFill>
                  <a:srgbClr val="174726"/>
                </a:solidFill>
                <a:latin typeface="Glacial Indifference"/>
              </a:rPr>
              <a:t>attualmente</a:t>
            </a:r>
            <a:r>
              <a:rPr lang="en-US" sz="20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000" dirty="0" err="1">
                <a:solidFill>
                  <a:srgbClr val="174726"/>
                </a:solidFill>
                <a:latin typeface="Glacial Indifference"/>
              </a:rPr>
              <a:t>limitata</a:t>
            </a:r>
            <a:r>
              <a:rPr lang="en-US" sz="2000" dirty="0">
                <a:solidFill>
                  <a:srgbClr val="174726"/>
                </a:solidFill>
                <a:latin typeface="Glacial Indifference"/>
              </a:rPr>
              <a:t> al </a:t>
            </a:r>
            <a:r>
              <a:rPr lang="en-US" sz="2000" dirty="0" err="1">
                <a:solidFill>
                  <a:srgbClr val="174726"/>
                </a:solidFill>
                <a:latin typeface="Glacial Indifference"/>
              </a:rPr>
              <a:t>quartiere</a:t>
            </a:r>
            <a:r>
              <a:rPr lang="en-US" sz="2000" dirty="0">
                <a:solidFill>
                  <a:srgbClr val="174726"/>
                </a:solidFill>
                <a:latin typeface="Glacial Indifference"/>
              </a:rPr>
              <a:t> San </a:t>
            </a:r>
            <a:r>
              <a:rPr lang="en-US" sz="2000" dirty="0" err="1">
                <a:solidFill>
                  <a:srgbClr val="174726"/>
                </a:solidFill>
                <a:latin typeface="Glacial Indifference"/>
              </a:rPr>
              <a:t>Miniato</a:t>
            </a:r>
            <a:r>
              <a:rPr lang="en-US" sz="2000" dirty="0">
                <a:solidFill>
                  <a:srgbClr val="174726"/>
                </a:solidFill>
                <a:latin typeface="Glacial Indifference"/>
              </a:rPr>
              <a:t> - Siena)</a:t>
            </a:r>
            <a:endParaRPr lang="en-IT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CFF2B-5BB7-EB14-0E4C-3B327B54FB1A}"/>
              </a:ext>
            </a:extLst>
          </p:cNvPr>
          <p:cNvSpPr txBox="1"/>
          <p:nvPr/>
        </p:nvSpPr>
        <p:spPr>
          <a:xfrm>
            <a:off x="10978514" y="7168078"/>
            <a:ext cx="6366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74726"/>
                </a:solidFill>
                <a:latin typeface="Glacial Indifference"/>
              </a:rPr>
              <a:t>(</a:t>
            </a:r>
            <a:r>
              <a:rPr lang="en-US" sz="2000" dirty="0" err="1">
                <a:solidFill>
                  <a:srgbClr val="174726"/>
                </a:solidFill>
                <a:latin typeface="Glacial Indifference"/>
              </a:rPr>
              <a:t>Riflessione</a:t>
            </a:r>
            <a:r>
              <a:rPr lang="en-US" sz="20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000" dirty="0" err="1">
                <a:solidFill>
                  <a:srgbClr val="174726"/>
                </a:solidFill>
                <a:latin typeface="Glacial Indifference"/>
              </a:rPr>
              <a:t>anche</a:t>
            </a:r>
            <a:r>
              <a:rPr lang="en-US" sz="20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000" dirty="0" err="1">
                <a:solidFill>
                  <a:srgbClr val="174726"/>
                </a:solidFill>
                <a:latin typeface="Glacial Indifference"/>
              </a:rPr>
              <a:t>sul</a:t>
            </a:r>
            <a:r>
              <a:rPr lang="en-US" sz="20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000" dirty="0" err="1">
                <a:solidFill>
                  <a:srgbClr val="174726"/>
                </a:solidFill>
                <a:latin typeface="Glacial Indifference"/>
              </a:rPr>
              <a:t>geotermico</a:t>
            </a:r>
            <a:r>
              <a:rPr lang="en-US" sz="2000" dirty="0">
                <a:solidFill>
                  <a:srgbClr val="174726"/>
                </a:solidFill>
                <a:latin typeface="Glacial Indifference"/>
              </a:rPr>
              <a:t>)</a:t>
            </a:r>
            <a:endParaRPr lang="en-IT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7" name="Group 7"/>
          <p:cNvGrpSpPr/>
          <p:nvPr/>
        </p:nvGrpSpPr>
        <p:grpSpPr>
          <a:xfrm>
            <a:off x="-952880" y="9308656"/>
            <a:ext cx="19819051" cy="1454727"/>
            <a:chOff x="0" y="0"/>
            <a:chExt cx="26425402" cy="193963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2422896" y="289041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146967" y="393699"/>
              <a:ext cx="3191482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8680" y="259362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357222" y="198147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029833" y="430814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20351" y="322213"/>
              <a:ext cx="2040213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3549" y="381618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422583" y="207274"/>
              <a:ext cx="909949" cy="909949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068511" y="404298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TextBox 21"/>
          <p:cNvSpPr txBox="1"/>
          <p:nvPr/>
        </p:nvSpPr>
        <p:spPr>
          <a:xfrm>
            <a:off x="5293057" y="1693489"/>
            <a:ext cx="9549434" cy="9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>
                <a:solidFill>
                  <a:srgbClr val="174726"/>
                </a:solidFill>
                <a:latin typeface="Gagalin"/>
              </a:rPr>
              <a:t>PRINCIPALI STAKEHOLDER</a:t>
            </a:r>
          </a:p>
        </p:txBody>
      </p:sp>
      <p:sp>
        <p:nvSpPr>
          <p:cNvPr id="23" name="Freeform 23"/>
          <p:cNvSpPr/>
          <p:nvPr/>
        </p:nvSpPr>
        <p:spPr>
          <a:xfrm>
            <a:off x="14984729" y="1315467"/>
            <a:ext cx="1551913" cy="1551913"/>
          </a:xfrm>
          <a:custGeom>
            <a:avLst/>
            <a:gdLst/>
            <a:ahLst/>
            <a:cxnLst/>
            <a:rect l="l" t="t" r="r" b="b"/>
            <a:pathLst>
              <a:path w="1551913" h="1551913">
                <a:moveTo>
                  <a:pt x="0" y="0"/>
                </a:moveTo>
                <a:lnTo>
                  <a:pt x="1551913" y="0"/>
                </a:lnTo>
                <a:lnTo>
                  <a:pt x="1551913" y="1551914"/>
                </a:lnTo>
                <a:lnTo>
                  <a:pt x="0" y="15519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4" name="TextBox 21">
            <a:extLst>
              <a:ext uri="{FF2B5EF4-FFF2-40B4-BE49-F238E27FC236}">
                <a16:creationId xmlns:a16="http://schemas.microsoft.com/office/drawing/2014/main" id="{58BB5A03-475E-028A-D835-763281A9B5E1}"/>
              </a:ext>
            </a:extLst>
          </p:cNvPr>
          <p:cNvSpPr txBox="1"/>
          <p:nvPr/>
        </p:nvSpPr>
        <p:spPr>
          <a:xfrm>
            <a:off x="2053437" y="3766221"/>
            <a:ext cx="7369964" cy="199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Stakeholder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attualmente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coinvolti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: </a:t>
            </a:r>
          </a:p>
          <a:p>
            <a:pPr marL="820416" lvl="1" indent="-410208">
              <a:lnSpc>
                <a:spcPts val="5319"/>
              </a:lnSpc>
              <a:buFont typeface="Arial"/>
              <a:buChar char="•"/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Privati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cittadini</a:t>
            </a:r>
            <a:endParaRPr lang="en-US" sz="3799" b="1" dirty="0">
              <a:solidFill>
                <a:srgbClr val="174726"/>
              </a:solidFill>
              <a:latin typeface="Glacial Indifference"/>
            </a:endParaRPr>
          </a:p>
          <a:p>
            <a:pPr marL="820416" lvl="1" indent="-410208">
              <a:lnSpc>
                <a:spcPts val="5319"/>
              </a:lnSpc>
              <a:buFont typeface="Arial"/>
              <a:buChar char="•"/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Enti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del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Terzo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Settore</a:t>
            </a:r>
            <a:endParaRPr lang="en-US" sz="3799" b="1" dirty="0">
              <a:solidFill>
                <a:srgbClr val="174726"/>
              </a:solidFill>
              <a:latin typeface="Glacial Indifference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D08282-F769-DB54-E335-02D942833BED}"/>
              </a:ext>
            </a:extLst>
          </p:cNvPr>
          <p:cNvSpPr txBox="1"/>
          <p:nvPr/>
        </p:nvSpPr>
        <p:spPr>
          <a:xfrm>
            <a:off x="10866762" y="3766221"/>
            <a:ext cx="5342401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Ente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pubblico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: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avviato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il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confronto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per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l’entrata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formale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del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Comune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e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dell’Università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di Siena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32B9607-C260-C396-CA2E-11F141FDD69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756" y="6906965"/>
            <a:ext cx="14494488" cy="111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10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7" name="Group 7"/>
          <p:cNvGrpSpPr/>
          <p:nvPr/>
        </p:nvGrpSpPr>
        <p:grpSpPr>
          <a:xfrm>
            <a:off x="-952880" y="9308656"/>
            <a:ext cx="19819051" cy="1454727"/>
            <a:chOff x="0" y="0"/>
            <a:chExt cx="26425402" cy="1939636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22422896" y="289041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3146967" y="393699"/>
              <a:ext cx="3191482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378680" y="259362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357222" y="198147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7029833" y="430814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0720351" y="322213"/>
              <a:ext cx="2040213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503549" y="381618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4422583" y="207274"/>
              <a:ext cx="909949" cy="909949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9068511" y="404298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Freeform 21"/>
          <p:cNvSpPr/>
          <p:nvPr/>
        </p:nvSpPr>
        <p:spPr>
          <a:xfrm>
            <a:off x="14696586" y="1257666"/>
            <a:ext cx="1597918" cy="1500046"/>
          </a:xfrm>
          <a:custGeom>
            <a:avLst/>
            <a:gdLst/>
            <a:ahLst/>
            <a:cxnLst/>
            <a:rect l="l" t="t" r="r" b="b"/>
            <a:pathLst>
              <a:path w="1597918" h="1500046">
                <a:moveTo>
                  <a:pt x="0" y="0"/>
                </a:moveTo>
                <a:lnTo>
                  <a:pt x="1597919" y="0"/>
                </a:lnTo>
                <a:lnTo>
                  <a:pt x="1597919" y="1500046"/>
                </a:lnTo>
                <a:lnTo>
                  <a:pt x="0" y="1500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2" name="TextBox 22"/>
          <p:cNvSpPr txBox="1"/>
          <p:nvPr/>
        </p:nvSpPr>
        <p:spPr>
          <a:xfrm>
            <a:off x="5236589" y="1609753"/>
            <a:ext cx="9549434" cy="9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>
                <a:solidFill>
                  <a:srgbClr val="174726"/>
                </a:solidFill>
                <a:latin typeface="Gagalin"/>
              </a:rPr>
              <a:t>FORMA GIURIDICA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74818" y="3891352"/>
            <a:ext cx="12763655" cy="1311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Associazione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Riconosciuta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apartitica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e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aconfessionale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iscritta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al RUNTS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91A0D8-9D3A-D567-19B2-7817B0A6F81E}"/>
              </a:ext>
            </a:extLst>
          </p:cNvPr>
          <p:cNvSpPr txBox="1"/>
          <p:nvPr/>
        </p:nvSpPr>
        <p:spPr>
          <a:xfrm>
            <a:off x="2607935" y="5364163"/>
            <a:ext cx="13394065" cy="1311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Favorisce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la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partecipazione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degli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enti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pubblici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  <a:p>
            <a:pPr marL="571500" indent="-571500">
              <a:lnSpc>
                <a:spcPts val="5319"/>
              </a:lnSpc>
              <a:buFont typeface="Arial" panose="020B0604020202020204" pitchFamily="34" charset="0"/>
              <a:buChar char="•"/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Scelta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collocarsi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nel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settore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del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volontariato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69928" cy="215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Freeform 21"/>
          <p:cNvSpPr/>
          <p:nvPr/>
        </p:nvSpPr>
        <p:spPr>
          <a:xfrm>
            <a:off x="14786023" y="1152231"/>
            <a:ext cx="1702360" cy="1710914"/>
          </a:xfrm>
          <a:custGeom>
            <a:avLst/>
            <a:gdLst/>
            <a:ahLst/>
            <a:cxnLst/>
            <a:rect l="l" t="t" r="r" b="b"/>
            <a:pathLst>
              <a:path w="1702360" h="1710914">
                <a:moveTo>
                  <a:pt x="0" y="0"/>
                </a:moveTo>
                <a:lnTo>
                  <a:pt x="1702360" y="0"/>
                </a:lnTo>
                <a:lnTo>
                  <a:pt x="1702360" y="1710915"/>
                </a:lnTo>
                <a:lnTo>
                  <a:pt x="0" y="17109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2" name="TextBox 22"/>
          <p:cNvSpPr txBox="1"/>
          <p:nvPr/>
        </p:nvSpPr>
        <p:spPr>
          <a:xfrm>
            <a:off x="5236589" y="1609753"/>
            <a:ext cx="9549434" cy="9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 dirty="0">
                <a:solidFill>
                  <a:srgbClr val="174726"/>
                </a:solidFill>
                <a:latin typeface="Gagalin"/>
              </a:rPr>
              <a:t>STATUTO</a:t>
            </a: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DCE649C6-9286-5C85-C64B-64D9F7381853}"/>
              </a:ext>
            </a:extLst>
          </p:cNvPr>
          <p:cNvGrpSpPr/>
          <p:nvPr/>
        </p:nvGrpSpPr>
        <p:grpSpPr>
          <a:xfrm>
            <a:off x="0" y="8924985"/>
            <a:ext cx="18288000" cy="1400115"/>
            <a:chOff x="0" y="0"/>
            <a:chExt cx="26425402" cy="1939636"/>
          </a:xfrm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5F8735E9-1BEB-63BE-9BA6-FAB3391DEB12}"/>
                </a:ext>
              </a:extLst>
            </p:cNvPr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9B653239-27FA-F9C3-64C9-D2C89572E285}"/>
                  </a:ext>
                </a:extLst>
              </p:cNvPr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D7E497EE-9B1A-8108-6571-8BCCB1AFDA8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073502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37AEB74-28FF-44B6-F8B7-F0BEE26FBED2}"/>
                </a:ext>
              </a:extLst>
            </p:cNvPr>
            <p:cNvSpPr/>
            <p:nvPr/>
          </p:nvSpPr>
          <p:spPr>
            <a:xfrm>
              <a:off x="22812110" y="665407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E0035E22-B056-A5CF-1A4F-4918F86E8B34}"/>
                </a:ext>
              </a:extLst>
            </p:cNvPr>
            <p:cNvSpPr/>
            <p:nvPr/>
          </p:nvSpPr>
          <p:spPr>
            <a:xfrm>
              <a:off x="12992489" y="743759"/>
              <a:ext cx="3191481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D511043-2895-AAC6-9269-18909D11037E}"/>
                </a:ext>
              </a:extLst>
            </p:cNvPr>
            <p:cNvSpPr/>
            <p:nvPr/>
          </p:nvSpPr>
          <p:spPr>
            <a:xfrm>
              <a:off x="550529" y="606049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9FAB9C4-36A8-FF3A-3822-232BE08E6A1F}"/>
                </a:ext>
              </a:extLst>
            </p:cNvPr>
            <p:cNvSpPr/>
            <p:nvPr/>
          </p:nvSpPr>
          <p:spPr>
            <a:xfrm>
              <a:off x="3743599" y="567318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08FB3487-43CB-EB60-8753-005AF83109B9}"/>
                </a:ext>
              </a:extLst>
            </p:cNvPr>
            <p:cNvSpPr/>
            <p:nvPr/>
          </p:nvSpPr>
          <p:spPr>
            <a:xfrm>
              <a:off x="6606351" y="817990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B735AA39-0FC8-5722-3BAC-AD334977AE5C}"/>
                </a:ext>
              </a:extLst>
            </p:cNvPr>
            <p:cNvSpPr/>
            <p:nvPr/>
          </p:nvSpPr>
          <p:spPr>
            <a:xfrm>
              <a:off x="10570161" y="626188"/>
              <a:ext cx="2040214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C64CD6F8-08C1-514A-F4A9-BE360010F3FB}"/>
                </a:ext>
              </a:extLst>
            </p:cNvPr>
            <p:cNvSpPr/>
            <p:nvPr/>
          </p:nvSpPr>
          <p:spPr>
            <a:xfrm>
              <a:off x="16503549" y="778444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AAFC4EC3-7798-0996-6192-E6205CA5A3DE}"/>
                </a:ext>
              </a:extLst>
            </p:cNvPr>
            <p:cNvSpPr/>
            <p:nvPr/>
          </p:nvSpPr>
          <p:spPr>
            <a:xfrm>
              <a:off x="25075029" y="607436"/>
              <a:ext cx="909950" cy="909948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4EBFA34-4FC5-B927-4E6B-25313596128E}"/>
                </a:ext>
              </a:extLst>
            </p:cNvPr>
            <p:cNvSpPr/>
            <p:nvPr/>
          </p:nvSpPr>
          <p:spPr>
            <a:xfrm>
              <a:off x="19191795" y="778444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1C55AAA-FC61-1481-C4B1-71734451B088}"/>
              </a:ext>
            </a:extLst>
          </p:cNvPr>
          <p:cNvSpPr txBox="1"/>
          <p:nvPr/>
        </p:nvSpPr>
        <p:spPr>
          <a:xfrm>
            <a:off x="4519862" y="4017724"/>
            <a:ext cx="126941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Costituzione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e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gestione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una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comunità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energetica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Rinnovabile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(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nelle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sue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eventuali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configurazioni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9D2DD-F838-4893-B3FF-B42EEDFDA376}"/>
              </a:ext>
            </a:extLst>
          </p:cNvPr>
          <p:cNvSpPr txBox="1"/>
          <p:nvPr/>
        </p:nvSpPr>
        <p:spPr>
          <a:xfrm>
            <a:off x="4547936" y="5514189"/>
            <a:ext cx="122410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Organo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Controllo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è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costituito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da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revisore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o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revisori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legali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iscritti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nell'apposito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registro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.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Esercita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compiti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quali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: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A4AB4B20-DB43-7E64-F90A-FDF3FE63545A}"/>
              </a:ext>
            </a:extLst>
          </p:cNvPr>
          <p:cNvSpPr txBox="1"/>
          <p:nvPr/>
        </p:nvSpPr>
        <p:spPr>
          <a:xfrm>
            <a:off x="761022" y="4072674"/>
            <a:ext cx="3200791" cy="63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08" lvl="2" algn="r">
              <a:lnSpc>
                <a:spcPts val="5319"/>
              </a:lnSpc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Oggetto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F0FF8139-2DD7-A404-BD30-E58C0717D700}"/>
              </a:ext>
            </a:extLst>
          </p:cNvPr>
          <p:cNvSpPr txBox="1"/>
          <p:nvPr/>
        </p:nvSpPr>
        <p:spPr>
          <a:xfrm>
            <a:off x="781074" y="5683663"/>
            <a:ext cx="3200791" cy="63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08" lvl="2" algn="r">
              <a:lnSpc>
                <a:spcPts val="5319"/>
              </a:lnSpc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Controllo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01236-44A9-AECC-4855-BB5F71DEE1F1}"/>
              </a:ext>
            </a:extLst>
          </p:cNvPr>
          <p:cNvSpPr txBox="1"/>
          <p:nvPr/>
        </p:nvSpPr>
        <p:spPr>
          <a:xfrm>
            <a:off x="4675387" y="6576786"/>
            <a:ext cx="12241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monitoraggio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dell'osservanza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delle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finalità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civiche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,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solidaristiche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e di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utilità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sociale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attesta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che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l'eventuale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bilancio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sia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stato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redatto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in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conformità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alle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linee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guida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ministeriali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400" dirty="0" err="1">
                <a:solidFill>
                  <a:srgbClr val="174726"/>
                </a:solidFill>
                <a:latin typeface="Glacial Indifference"/>
              </a:rPr>
              <a:t>vigenti</a:t>
            </a:r>
            <a:r>
              <a:rPr lang="en-US" sz="2400" dirty="0">
                <a:solidFill>
                  <a:srgbClr val="174726"/>
                </a:solidFill>
                <a:latin typeface="Glacial Indifference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2099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69928" cy="215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Freeform 21"/>
          <p:cNvSpPr/>
          <p:nvPr/>
        </p:nvSpPr>
        <p:spPr>
          <a:xfrm>
            <a:off x="14786023" y="1152231"/>
            <a:ext cx="1702360" cy="1710914"/>
          </a:xfrm>
          <a:custGeom>
            <a:avLst/>
            <a:gdLst/>
            <a:ahLst/>
            <a:cxnLst/>
            <a:rect l="l" t="t" r="r" b="b"/>
            <a:pathLst>
              <a:path w="1702360" h="1710914">
                <a:moveTo>
                  <a:pt x="0" y="0"/>
                </a:moveTo>
                <a:lnTo>
                  <a:pt x="1702360" y="0"/>
                </a:lnTo>
                <a:lnTo>
                  <a:pt x="1702360" y="1710915"/>
                </a:lnTo>
                <a:lnTo>
                  <a:pt x="0" y="17109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2" name="TextBox 22"/>
          <p:cNvSpPr txBox="1"/>
          <p:nvPr/>
        </p:nvSpPr>
        <p:spPr>
          <a:xfrm>
            <a:off x="5236589" y="1609753"/>
            <a:ext cx="9549434" cy="9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 dirty="0">
                <a:solidFill>
                  <a:srgbClr val="174726"/>
                </a:solidFill>
                <a:latin typeface="Gagalin"/>
              </a:rPr>
              <a:t>STATUTO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60419" y="2763883"/>
            <a:ext cx="15167162" cy="63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08" lvl="1" algn="ctr">
              <a:lnSpc>
                <a:spcPts val="5319"/>
              </a:lnSpc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Tipologia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soci</a:t>
            </a:r>
            <a:r>
              <a:rPr lang="en-US" sz="3799" dirty="0">
                <a:solidFill>
                  <a:srgbClr val="174726"/>
                </a:solidFill>
                <a:latin typeface="Glacial Indifference"/>
              </a:rPr>
              <a:t>:</a:t>
            </a: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DCE649C6-9286-5C85-C64B-64D9F7381853}"/>
              </a:ext>
            </a:extLst>
          </p:cNvPr>
          <p:cNvGrpSpPr/>
          <p:nvPr/>
        </p:nvGrpSpPr>
        <p:grpSpPr>
          <a:xfrm>
            <a:off x="0" y="8924985"/>
            <a:ext cx="18288000" cy="1400115"/>
            <a:chOff x="0" y="0"/>
            <a:chExt cx="26425402" cy="1939636"/>
          </a:xfrm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5F8735E9-1BEB-63BE-9BA6-FAB3391DEB12}"/>
                </a:ext>
              </a:extLst>
            </p:cNvPr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9B653239-27FA-F9C3-64C9-D2C89572E285}"/>
                  </a:ext>
                </a:extLst>
              </p:cNvPr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D7E497EE-9B1A-8108-6571-8BCCB1AFDA8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073502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37AEB74-28FF-44B6-F8B7-F0BEE26FBED2}"/>
                </a:ext>
              </a:extLst>
            </p:cNvPr>
            <p:cNvSpPr/>
            <p:nvPr/>
          </p:nvSpPr>
          <p:spPr>
            <a:xfrm>
              <a:off x="22812110" y="665407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E0035E22-B056-A5CF-1A4F-4918F86E8B34}"/>
                </a:ext>
              </a:extLst>
            </p:cNvPr>
            <p:cNvSpPr/>
            <p:nvPr/>
          </p:nvSpPr>
          <p:spPr>
            <a:xfrm>
              <a:off x="12992489" y="743759"/>
              <a:ext cx="3191481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D511043-2895-AAC6-9269-18909D11037E}"/>
                </a:ext>
              </a:extLst>
            </p:cNvPr>
            <p:cNvSpPr/>
            <p:nvPr/>
          </p:nvSpPr>
          <p:spPr>
            <a:xfrm>
              <a:off x="550529" y="606049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9FAB9C4-36A8-FF3A-3822-232BE08E6A1F}"/>
                </a:ext>
              </a:extLst>
            </p:cNvPr>
            <p:cNvSpPr/>
            <p:nvPr/>
          </p:nvSpPr>
          <p:spPr>
            <a:xfrm>
              <a:off x="3743599" y="567318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08FB3487-43CB-EB60-8753-005AF83109B9}"/>
                </a:ext>
              </a:extLst>
            </p:cNvPr>
            <p:cNvSpPr/>
            <p:nvPr/>
          </p:nvSpPr>
          <p:spPr>
            <a:xfrm>
              <a:off x="6606351" y="817990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B735AA39-0FC8-5722-3BAC-AD334977AE5C}"/>
                </a:ext>
              </a:extLst>
            </p:cNvPr>
            <p:cNvSpPr/>
            <p:nvPr/>
          </p:nvSpPr>
          <p:spPr>
            <a:xfrm>
              <a:off x="10570161" y="626188"/>
              <a:ext cx="2040214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C64CD6F8-08C1-514A-F4A9-BE360010F3FB}"/>
                </a:ext>
              </a:extLst>
            </p:cNvPr>
            <p:cNvSpPr/>
            <p:nvPr/>
          </p:nvSpPr>
          <p:spPr>
            <a:xfrm>
              <a:off x="16503549" y="778444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AAFC4EC3-7798-0996-6192-E6205CA5A3DE}"/>
                </a:ext>
              </a:extLst>
            </p:cNvPr>
            <p:cNvSpPr/>
            <p:nvPr/>
          </p:nvSpPr>
          <p:spPr>
            <a:xfrm>
              <a:off x="25075029" y="607436"/>
              <a:ext cx="909950" cy="909948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4EBFA34-4FC5-B927-4E6B-25313596128E}"/>
                </a:ext>
              </a:extLst>
            </p:cNvPr>
            <p:cNvSpPr/>
            <p:nvPr/>
          </p:nvSpPr>
          <p:spPr>
            <a:xfrm>
              <a:off x="19191795" y="778444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1C55AAA-FC61-1481-C4B1-71734451B088}"/>
              </a:ext>
            </a:extLst>
          </p:cNvPr>
          <p:cNvSpPr txBox="1"/>
          <p:nvPr/>
        </p:nvSpPr>
        <p:spPr>
          <a:xfrm>
            <a:off x="4519158" y="4126856"/>
            <a:ext cx="1269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sono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coloro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che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hanno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costituito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l'Associazione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sottoscrivendo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l’atto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costitutivo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9D2DD-F838-4893-B3FF-B42EEDFDA376}"/>
              </a:ext>
            </a:extLst>
          </p:cNvPr>
          <p:cNvSpPr txBox="1"/>
          <p:nvPr/>
        </p:nvSpPr>
        <p:spPr>
          <a:xfrm>
            <a:off x="4527883" y="5211991"/>
            <a:ext cx="122410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produttori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,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consumatori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, prosumer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che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partecipano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alla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condivisione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energia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rinnovabile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per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l'autoconsumo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collettivo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promossa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dalla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CER;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842A5-59D4-7F84-9AE9-43FBF23BF0CE}"/>
              </a:ext>
            </a:extLst>
          </p:cNvPr>
          <p:cNvSpPr txBox="1"/>
          <p:nvPr/>
        </p:nvSpPr>
        <p:spPr>
          <a:xfrm>
            <a:off x="4515851" y="6627495"/>
            <a:ext cx="121291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sono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persone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fisiche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,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giuridiche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,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associazioni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ed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enti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che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promuovono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tali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comunità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, le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energie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rinnovabili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ed il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risparmio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energetico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,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anche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sotto forma di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finanziamenti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o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contributi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.</a:t>
            </a: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A4AB4B20-DB43-7E64-F90A-FDF3FE63545A}"/>
              </a:ext>
            </a:extLst>
          </p:cNvPr>
          <p:cNvSpPr txBox="1"/>
          <p:nvPr/>
        </p:nvSpPr>
        <p:spPr>
          <a:xfrm>
            <a:off x="761022" y="4072674"/>
            <a:ext cx="3200791" cy="63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08" lvl="2" algn="r">
              <a:lnSpc>
                <a:spcPts val="5319"/>
              </a:lnSpc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Fondatori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F0FF8139-2DD7-A404-BD30-E58C0717D700}"/>
              </a:ext>
            </a:extLst>
          </p:cNvPr>
          <p:cNvSpPr txBox="1"/>
          <p:nvPr/>
        </p:nvSpPr>
        <p:spPr>
          <a:xfrm>
            <a:off x="761021" y="5381465"/>
            <a:ext cx="3200791" cy="63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08" lvl="2" algn="r">
              <a:lnSpc>
                <a:spcPts val="5319"/>
              </a:lnSpc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Ordinari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CFE0E752-A491-9CEF-32AA-366FBC423258}"/>
              </a:ext>
            </a:extLst>
          </p:cNvPr>
          <p:cNvSpPr txBox="1"/>
          <p:nvPr/>
        </p:nvSpPr>
        <p:spPr>
          <a:xfrm>
            <a:off x="754950" y="6618518"/>
            <a:ext cx="3200791" cy="63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08" lvl="2">
              <a:lnSpc>
                <a:spcPts val="5319"/>
              </a:lnSpc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Sostenitori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58053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69928" cy="215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Freeform 21"/>
          <p:cNvSpPr/>
          <p:nvPr/>
        </p:nvSpPr>
        <p:spPr>
          <a:xfrm>
            <a:off x="14786023" y="1152231"/>
            <a:ext cx="1702360" cy="1710914"/>
          </a:xfrm>
          <a:custGeom>
            <a:avLst/>
            <a:gdLst/>
            <a:ahLst/>
            <a:cxnLst/>
            <a:rect l="l" t="t" r="r" b="b"/>
            <a:pathLst>
              <a:path w="1702360" h="1710914">
                <a:moveTo>
                  <a:pt x="0" y="0"/>
                </a:moveTo>
                <a:lnTo>
                  <a:pt x="1702360" y="0"/>
                </a:lnTo>
                <a:lnTo>
                  <a:pt x="1702360" y="1710915"/>
                </a:lnTo>
                <a:lnTo>
                  <a:pt x="0" y="17109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2" name="TextBox 22"/>
          <p:cNvSpPr txBox="1"/>
          <p:nvPr/>
        </p:nvSpPr>
        <p:spPr>
          <a:xfrm>
            <a:off x="5236589" y="1609753"/>
            <a:ext cx="9549434" cy="9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 dirty="0">
                <a:solidFill>
                  <a:srgbClr val="174726"/>
                </a:solidFill>
                <a:latin typeface="Gagalin"/>
              </a:rPr>
              <a:t>STATUTO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60419" y="2763883"/>
            <a:ext cx="15167162" cy="63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08" lvl="1" algn="ctr">
              <a:lnSpc>
                <a:spcPts val="5319"/>
              </a:lnSpc>
            </a:pPr>
            <a:r>
              <a:rPr lang="en-US" sz="3799" dirty="0" err="1">
                <a:solidFill>
                  <a:srgbClr val="174726"/>
                </a:solidFill>
                <a:latin typeface="Glacial Indifference"/>
              </a:rPr>
              <a:t>Soci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DCE649C6-9286-5C85-C64B-64D9F7381853}"/>
              </a:ext>
            </a:extLst>
          </p:cNvPr>
          <p:cNvGrpSpPr/>
          <p:nvPr/>
        </p:nvGrpSpPr>
        <p:grpSpPr>
          <a:xfrm>
            <a:off x="0" y="8924985"/>
            <a:ext cx="18288000" cy="1400115"/>
            <a:chOff x="0" y="0"/>
            <a:chExt cx="26425402" cy="1939636"/>
          </a:xfrm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5F8735E9-1BEB-63BE-9BA6-FAB3391DEB12}"/>
                </a:ext>
              </a:extLst>
            </p:cNvPr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9B653239-27FA-F9C3-64C9-D2C89572E285}"/>
                  </a:ext>
                </a:extLst>
              </p:cNvPr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D7E497EE-9B1A-8108-6571-8BCCB1AFDA8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073502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37AEB74-28FF-44B6-F8B7-F0BEE26FBED2}"/>
                </a:ext>
              </a:extLst>
            </p:cNvPr>
            <p:cNvSpPr/>
            <p:nvPr/>
          </p:nvSpPr>
          <p:spPr>
            <a:xfrm>
              <a:off x="22812110" y="665407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E0035E22-B056-A5CF-1A4F-4918F86E8B34}"/>
                </a:ext>
              </a:extLst>
            </p:cNvPr>
            <p:cNvSpPr/>
            <p:nvPr/>
          </p:nvSpPr>
          <p:spPr>
            <a:xfrm>
              <a:off x="12992489" y="743759"/>
              <a:ext cx="3191481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D511043-2895-AAC6-9269-18909D11037E}"/>
                </a:ext>
              </a:extLst>
            </p:cNvPr>
            <p:cNvSpPr/>
            <p:nvPr/>
          </p:nvSpPr>
          <p:spPr>
            <a:xfrm>
              <a:off x="550529" y="606049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9FAB9C4-36A8-FF3A-3822-232BE08E6A1F}"/>
                </a:ext>
              </a:extLst>
            </p:cNvPr>
            <p:cNvSpPr/>
            <p:nvPr/>
          </p:nvSpPr>
          <p:spPr>
            <a:xfrm>
              <a:off x="3743599" y="567318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08FB3487-43CB-EB60-8753-005AF83109B9}"/>
                </a:ext>
              </a:extLst>
            </p:cNvPr>
            <p:cNvSpPr/>
            <p:nvPr/>
          </p:nvSpPr>
          <p:spPr>
            <a:xfrm>
              <a:off x="6606351" y="817990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B735AA39-0FC8-5722-3BAC-AD334977AE5C}"/>
                </a:ext>
              </a:extLst>
            </p:cNvPr>
            <p:cNvSpPr/>
            <p:nvPr/>
          </p:nvSpPr>
          <p:spPr>
            <a:xfrm>
              <a:off x="10570161" y="626188"/>
              <a:ext cx="2040214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C64CD6F8-08C1-514A-F4A9-BE360010F3FB}"/>
                </a:ext>
              </a:extLst>
            </p:cNvPr>
            <p:cNvSpPr/>
            <p:nvPr/>
          </p:nvSpPr>
          <p:spPr>
            <a:xfrm>
              <a:off x="16503549" y="778444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AAFC4EC3-7798-0996-6192-E6205CA5A3DE}"/>
                </a:ext>
              </a:extLst>
            </p:cNvPr>
            <p:cNvSpPr/>
            <p:nvPr/>
          </p:nvSpPr>
          <p:spPr>
            <a:xfrm>
              <a:off x="25075029" y="607436"/>
              <a:ext cx="909950" cy="909948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4EBFA34-4FC5-B927-4E6B-25313596128E}"/>
                </a:ext>
              </a:extLst>
            </p:cNvPr>
            <p:cNvSpPr/>
            <p:nvPr/>
          </p:nvSpPr>
          <p:spPr>
            <a:xfrm>
              <a:off x="19191795" y="778444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1C55AAA-FC61-1481-C4B1-71734451B088}"/>
              </a:ext>
            </a:extLst>
          </p:cNvPr>
          <p:cNvSpPr txBox="1"/>
          <p:nvPr/>
        </p:nvSpPr>
        <p:spPr>
          <a:xfrm>
            <a:off x="3875062" y="3589111"/>
            <a:ext cx="12549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versare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la quota di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adesione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/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ingresso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di € 50,00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9D2DD-F838-4893-B3FF-B42EEDFDA376}"/>
              </a:ext>
            </a:extLst>
          </p:cNvPr>
          <p:cNvSpPr txBox="1"/>
          <p:nvPr/>
        </p:nvSpPr>
        <p:spPr>
          <a:xfrm>
            <a:off x="3875062" y="4168159"/>
            <a:ext cx="12241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versare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l'eventuale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quota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associativa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annuale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se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prevista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1842A5-59D4-7F84-9AE9-43FBF23BF0CE}"/>
              </a:ext>
            </a:extLst>
          </p:cNvPr>
          <p:cNvSpPr txBox="1"/>
          <p:nvPr/>
        </p:nvSpPr>
        <p:spPr>
          <a:xfrm>
            <a:off x="3875062" y="4822238"/>
            <a:ext cx="121291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rispettare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le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norme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del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presente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Statuto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e del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Regolamento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per la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gestione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delle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configurazioni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comunità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energetiche</a:t>
            </a:r>
            <a:endParaRPr lang="en-US" sz="2800" dirty="0">
              <a:solidFill>
                <a:srgbClr val="174726"/>
              </a:solidFill>
              <a:latin typeface="Glacial Indifference"/>
            </a:endParaRP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A4AB4B20-DB43-7E64-F90A-FDF3FE63545A}"/>
              </a:ext>
            </a:extLst>
          </p:cNvPr>
          <p:cNvSpPr txBox="1"/>
          <p:nvPr/>
        </p:nvSpPr>
        <p:spPr>
          <a:xfrm>
            <a:off x="100179" y="4299824"/>
            <a:ext cx="3200791" cy="63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08" lvl="2" algn="r">
              <a:lnSpc>
                <a:spcPts val="5319"/>
              </a:lnSpc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Obblighi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CFE0E752-A491-9CEF-32AA-366FBC423258}"/>
              </a:ext>
            </a:extLst>
          </p:cNvPr>
          <p:cNvSpPr txBox="1"/>
          <p:nvPr/>
        </p:nvSpPr>
        <p:spPr>
          <a:xfrm>
            <a:off x="100178" y="6498123"/>
            <a:ext cx="3200791" cy="6315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08" lvl="2" algn="r">
              <a:lnSpc>
                <a:spcPts val="5319"/>
              </a:lnSpc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Diritti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E4AFB-78B3-8246-CC43-8256A7490CE7}"/>
              </a:ext>
            </a:extLst>
          </p:cNvPr>
          <p:cNvSpPr txBox="1"/>
          <p:nvPr/>
        </p:nvSpPr>
        <p:spPr>
          <a:xfrm>
            <a:off x="3842977" y="6128758"/>
            <a:ext cx="12685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mantengono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propri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diritti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come client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finali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(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scegliere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fornitore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e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distributore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28CADF-1A89-F157-AD0F-A383BD7521E3}"/>
              </a:ext>
            </a:extLst>
          </p:cNvPr>
          <p:cNvSpPr txBox="1"/>
          <p:nvPr/>
        </p:nvSpPr>
        <p:spPr>
          <a:xfrm>
            <a:off x="3842977" y="6707806"/>
            <a:ext cx="122410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eleggere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gli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organi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sociali</a:t>
            </a:r>
            <a:endParaRPr lang="en-US" sz="2800" dirty="0">
              <a:solidFill>
                <a:srgbClr val="174726"/>
              </a:solidFill>
              <a:latin typeface="Glacial Indifferenc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33429-B23F-B655-B8B4-176B3F0C8FE3}"/>
              </a:ext>
            </a:extLst>
          </p:cNvPr>
          <p:cNvSpPr txBox="1"/>
          <p:nvPr/>
        </p:nvSpPr>
        <p:spPr>
          <a:xfrm>
            <a:off x="3842977" y="7322589"/>
            <a:ext cx="134793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partecipare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all'Assemblea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con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diritto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di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voto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(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iscritti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da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almeno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tre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mesi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e in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regola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59F054-AC69-2E96-C794-1062646C28C6}"/>
              </a:ext>
            </a:extLst>
          </p:cNvPr>
          <p:cNvSpPr txBox="1"/>
          <p:nvPr/>
        </p:nvSpPr>
        <p:spPr>
          <a:xfrm>
            <a:off x="3847642" y="7881335"/>
            <a:ext cx="12685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garanzia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del principio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della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 “porta </a:t>
            </a:r>
            <a:r>
              <a:rPr lang="en-US" sz="2800" dirty="0" err="1">
                <a:solidFill>
                  <a:srgbClr val="174726"/>
                </a:solidFill>
                <a:latin typeface="Glacial Indifference"/>
              </a:rPr>
              <a:t>aperta</a:t>
            </a:r>
            <a:r>
              <a:rPr lang="en-US" sz="2800" dirty="0">
                <a:solidFill>
                  <a:srgbClr val="174726"/>
                </a:solidFill>
                <a:latin typeface="Glacial Indifference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245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7999">
            <a:off x="-801830" y="-1622309"/>
            <a:ext cx="19891661" cy="13531618"/>
          </a:xfrm>
          <a:custGeom>
            <a:avLst/>
            <a:gdLst/>
            <a:ahLst/>
            <a:cxnLst/>
            <a:rect l="l" t="t" r="r" b="b"/>
            <a:pathLst>
              <a:path w="19891661" h="13531618">
                <a:moveTo>
                  <a:pt x="0" y="3426829"/>
                </a:moveTo>
                <a:lnTo>
                  <a:pt x="17964069" y="0"/>
                </a:lnTo>
                <a:lnTo>
                  <a:pt x="19891660" y="10104789"/>
                </a:lnTo>
                <a:lnTo>
                  <a:pt x="1927591" y="13531618"/>
                </a:lnTo>
                <a:lnTo>
                  <a:pt x="0" y="3426829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10113" r="-11215" b="-12503"/>
            </a:stretch>
          </a:blipFill>
        </p:spPr>
        <p:txBody>
          <a:bodyPr/>
          <a:lstStyle/>
          <a:p>
            <a:endParaRPr lang="en-IT"/>
          </a:p>
        </p:txBody>
      </p:sp>
      <p:grpSp>
        <p:nvGrpSpPr>
          <p:cNvPr id="3" name="Group 3"/>
          <p:cNvGrpSpPr/>
          <p:nvPr/>
        </p:nvGrpSpPr>
        <p:grpSpPr>
          <a:xfrm>
            <a:off x="771986" y="741814"/>
            <a:ext cx="16592071" cy="8020034"/>
            <a:chOff x="0" y="0"/>
            <a:chExt cx="4369928" cy="21122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69928" cy="2112272"/>
            </a:xfrm>
            <a:custGeom>
              <a:avLst/>
              <a:gdLst/>
              <a:ahLst/>
              <a:cxnLst/>
              <a:rect l="l" t="t" r="r" b="b"/>
              <a:pathLst>
                <a:path w="4369928" h="2112272">
                  <a:moveTo>
                    <a:pt x="23797" y="0"/>
                  </a:moveTo>
                  <a:lnTo>
                    <a:pt x="4346132" y="0"/>
                  </a:lnTo>
                  <a:cubicBezTo>
                    <a:pt x="4352443" y="0"/>
                    <a:pt x="4358496" y="2507"/>
                    <a:pt x="4362958" y="6970"/>
                  </a:cubicBezTo>
                  <a:cubicBezTo>
                    <a:pt x="4367421" y="11433"/>
                    <a:pt x="4369928" y="17485"/>
                    <a:pt x="4369928" y="23797"/>
                  </a:cubicBezTo>
                  <a:lnTo>
                    <a:pt x="4369928" y="2088475"/>
                  </a:lnTo>
                  <a:cubicBezTo>
                    <a:pt x="4369928" y="2101618"/>
                    <a:pt x="4359274" y="2112272"/>
                    <a:pt x="4346132" y="2112272"/>
                  </a:cubicBezTo>
                  <a:lnTo>
                    <a:pt x="23797" y="2112272"/>
                  </a:lnTo>
                  <a:cubicBezTo>
                    <a:pt x="17485" y="2112272"/>
                    <a:pt x="11433" y="2109765"/>
                    <a:pt x="6970" y="2105302"/>
                  </a:cubicBezTo>
                  <a:cubicBezTo>
                    <a:pt x="2507" y="2100840"/>
                    <a:pt x="0" y="2094787"/>
                    <a:pt x="0" y="2088475"/>
                  </a:cubicBezTo>
                  <a:lnTo>
                    <a:pt x="0" y="23797"/>
                  </a:lnTo>
                  <a:cubicBezTo>
                    <a:pt x="0" y="17485"/>
                    <a:pt x="2507" y="11433"/>
                    <a:pt x="6970" y="6970"/>
                  </a:cubicBezTo>
                  <a:cubicBezTo>
                    <a:pt x="11433" y="2507"/>
                    <a:pt x="17485" y="0"/>
                    <a:pt x="2379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369928" cy="21503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58173" y="1060100"/>
            <a:ext cx="3078344" cy="2398689"/>
          </a:xfrm>
          <a:custGeom>
            <a:avLst/>
            <a:gdLst/>
            <a:ahLst/>
            <a:cxnLst/>
            <a:rect l="l" t="t" r="r" b="b"/>
            <a:pathLst>
              <a:path w="3078344" h="2398689">
                <a:moveTo>
                  <a:pt x="0" y="0"/>
                </a:moveTo>
                <a:lnTo>
                  <a:pt x="3078345" y="0"/>
                </a:lnTo>
                <a:lnTo>
                  <a:pt x="3078345" y="2398689"/>
                </a:lnTo>
                <a:lnTo>
                  <a:pt x="0" y="23986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60" b="-13773"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0" name="Freeform 20"/>
          <p:cNvSpPr/>
          <p:nvPr/>
        </p:nvSpPr>
        <p:spPr>
          <a:xfrm>
            <a:off x="7871513" y="8761847"/>
            <a:ext cx="411055" cy="411055"/>
          </a:xfrm>
          <a:custGeom>
            <a:avLst/>
            <a:gdLst/>
            <a:ahLst/>
            <a:cxnLst/>
            <a:rect l="l" t="t" r="r" b="b"/>
            <a:pathLst>
              <a:path w="411055" h="411055">
                <a:moveTo>
                  <a:pt x="0" y="0"/>
                </a:moveTo>
                <a:lnTo>
                  <a:pt x="411054" y="0"/>
                </a:lnTo>
                <a:lnTo>
                  <a:pt x="411054" y="411055"/>
                </a:lnTo>
                <a:lnTo>
                  <a:pt x="0" y="411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1" name="Freeform 21"/>
          <p:cNvSpPr/>
          <p:nvPr/>
        </p:nvSpPr>
        <p:spPr>
          <a:xfrm>
            <a:off x="14986048" y="1146646"/>
            <a:ext cx="1779477" cy="1763907"/>
          </a:xfrm>
          <a:custGeom>
            <a:avLst/>
            <a:gdLst/>
            <a:ahLst/>
            <a:cxnLst/>
            <a:rect l="l" t="t" r="r" b="b"/>
            <a:pathLst>
              <a:path w="1779477" h="1763907">
                <a:moveTo>
                  <a:pt x="0" y="0"/>
                </a:moveTo>
                <a:lnTo>
                  <a:pt x="1779477" y="0"/>
                </a:lnTo>
                <a:lnTo>
                  <a:pt x="1779477" y="1763907"/>
                </a:lnTo>
                <a:lnTo>
                  <a:pt x="0" y="17639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T"/>
          </a:p>
        </p:txBody>
      </p:sp>
      <p:sp>
        <p:nvSpPr>
          <p:cNvPr id="22" name="TextBox 22"/>
          <p:cNvSpPr txBox="1"/>
          <p:nvPr/>
        </p:nvSpPr>
        <p:spPr>
          <a:xfrm>
            <a:off x="5236589" y="1609753"/>
            <a:ext cx="9549434" cy="90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6652">
                <a:solidFill>
                  <a:srgbClr val="174726"/>
                </a:solidFill>
                <a:latin typeface="Gagalin"/>
              </a:rPr>
              <a:t>regolamento</a:t>
            </a: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5B273560-BBC5-FB9F-E52A-13A569F36E8B}"/>
              </a:ext>
            </a:extLst>
          </p:cNvPr>
          <p:cNvGrpSpPr/>
          <p:nvPr/>
        </p:nvGrpSpPr>
        <p:grpSpPr>
          <a:xfrm>
            <a:off x="0" y="8924985"/>
            <a:ext cx="18288000" cy="1400115"/>
            <a:chOff x="0" y="0"/>
            <a:chExt cx="26425402" cy="1939636"/>
          </a:xfrm>
        </p:grpSpPr>
        <p:grpSp>
          <p:nvGrpSpPr>
            <p:cNvPr id="25" name="Group 8">
              <a:extLst>
                <a:ext uri="{FF2B5EF4-FFF2-40B4-BE49-F238E27FC236}">
                  <a16:creationId xmlns:a16="http://schemas.microsoft.com/office/drawing/2014/main" id="{3E039126-7940-FD92-93E9-DECFAF1BEEC5}"/>
                </a:ext>
              </a:extLst>
            </p:cNvPr>
            <p:cNvGrpSpPr/>
            <p:nvPr/>
          </p:nvGrpSpPr>
          <p:grpSpPr>
            <a:xfrm>
              <a:off x="0" y="0"/>
              <a:ext cx="26425402" cy="1939636"/>
              <a:chOff x="0" y="0"/>
              <a:chExt cx="11073502" cy="812800"/>
            </a:xfrm>
          </p:grpSpPr>
          <p:sp>
            <p:nvSpPr>
              <p:cNvPr id="35" name="Freeform 9">
                <a:extLst>
                  <a:ext uri="{FF2B5EF4-FFF2-40B4-BE49-F238E27FC236}">
                    <a16:creationId xmlns:a16="http://schemas.microsoft.com/office/drawing/2014/main" id="{F115DA0D-BC91-6869-3F1E-F60783CB0B45}"/>
                  </a:ext>
                </a:extLst>
              </p:cNvPr>
              <p:cNvSpPr/>
              <p:nvPr/>
            </p:nvSpPr>
            <p:spPr>
              <a:xfrm>
                <a:off x="0" y="0"/>
                <a:ext cx="11073502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1073502" h="812800">
                    <a:moveTo>
                      <a:pt x="0" y="0"/>
                    </a:moveTo>
                    <a:lnTo>
                      <a:pt x="11073502" y="0"/>
                    </a:lnTo>
                    <a:lnTo>
                      <a:pt x="11073502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IT"/>
              </a:p>
            </p:txBody>
          </p:sp>
          <p:sp>
            <p:nvSpPr>
              <p:cNvPr id="36" name="TextBox 10">
                <a:extLst>
                  <a:ext uri="{FF2B5EF4-FFF2-40B4-BE49-F238E27FC236}">
                    <a16:creationId xmlns:a16="http://schemas.microsoft.com/office/drawing/2014/main" id="{BC50D39A-177A-4D4C-1406-2D6D8B30CA34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073502" cy="831850"/>
              </a:xfrm>
              <a:prstGeom prst="rect">
                <a:avLst/>
              </a:prstGeom>
            </p:spPr>
            <p:txBody>
              <a:bodyPr lIns="11404" tIns="11404" rIns="11404" bIns="11404" rtlCol="0" anchor="ctr"/>
              <a:lstStyle/>
              <a:p>
                <a:pPr algn="ctr">
                  <a:lnSpc>
                    <a:spcPts val="128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8777298-EF16-14BE-BA13-EBC933CE4F53}"/>
                </a:ext>
              </a:extLst>
            </p:cNvPr>
            <p:cNvSpPr/>
            <p:nvPr/>
          </p:nvSpPr>
          <p:spPr>
            <a:xfrm>
              <a:off x="22812110" y="665407"/>
              <a:ext cx="1631387" cy="746415"/>
            </a:xfrm>
            <a:custGeom>
              <a:avLst/>
              <a:gdLst/>
              <a:ahLst/>
              <a:cxnLst/>
              <a:rect l="l" t="t" r="r" b="b"/>
              <a:pathLst>
                <a:path w="1631387" h="746415">
                  <a:moveTo>
                    <a:pt x="0" y="0"/>
                  </a:moveTo>
                  <a:lnTo>
                    <a:pt x="1631387" y="0"/>
                  </a:lnTo>
                  <a:lnTo>
                    <a:pt x="1631387" y="746415"/>
                  </a:lnTo>
                  <a:lnTo>
                    <a:pt x="0" y="746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7C840F7-E13F-9788-5E35-9EAE86AD5AC8}"/>
                </a:ext>
              </a:extLst>
            </p:cNvPr>
            <p:cNvSpPr/>
            <p:nvPr/>
          </p:nvSpPr>
          <p:spPr>
            <a:xfrm>
              <a:off x="12992489" y="743759"/>
              <a:ext cx="3191481" cy="562499"/>
            </a:xfrm>
            <a:custGeom>
              <a:avLst/>
              <a:gdLst/>
              <a:ahLst/>
              <a:cxnLst/>
              <a:rect l="l" t="t" r="r" b="b"/>
              <a:pathLst>
                <a:path w="3191482" h="562499">
                  <a:moveTo>
                    <a:pt x="0" y="0"/>
                  </a:moveTo>
                  <a:lnTo>
                    <a:pt x="3191482" y="0"/>
                  </a:lnTo>
                  <a:lnTo>
                    <a:pt x="3191482" y="562499"/>
                  </a:lnTo>
                  <a:lnTo>
                    <a:pt x="0" y="562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54DCDA4-BF4C-9FE8-0EFC-5231497F9F4C}"/>
                </a:ext>
              </a:extLst>
            </p:cNvPr>
            <p:cNvSpPr/>
            <p:nvPr/>
          </p:nvSpPr>
          <p:spPr>
            <a:xfrm>
              <a:off x="550529" y="606049"/>
              <a:ext cx="2861622" cy="805772"/>
            </a:xfrm>
            <a:custGeom>
              <a:avLst/>
              <a:gdLst/>
              <a:ahLst/>
              <a:cxnLst/>
              <a:rect l="l" t="t" r="r" b="b"/>
              <a:pathLst>
                <a:path w="2861622" h="805772">
                  <a:moveTo>
                    <a:pt x="0" y="0"/>
                  </a:moveTo>
                  <a:lnTo>
                    <a:pt x="2861621" y="0"/>
                  </a:lnTo>
                  <a:lnTo>
                    <a:pt x="2861621" y="805773"/>
                  </a:lnTo>
                  <a:lnTo>
                    <a:pt x="0" y="805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0411D16-9974-F56A-6A85-CCABD2951C9E}"/>
                </a:ext>
              </a:extLst>
            </p:cNvPr>
            <p:cNvSpPr/>
            <p:nvPr/>
          </p:nvSpPr>
          <p:spPr>
            <a:xfrm>
              <a:off x="3743599" y="567318"/>
              <a:ext cx="2472924" cy="799064"/>
            </a:xfrm>
            <a:custGeom>
              <a:avLst/>
              <a:gdLst/>
              <a:ahLst/>
              <a:cxnLst/>
              <a:rect l="l" t="t" r="r" b="b"/>
              <a:pathLst>
                <a:path w="2472924" h="799064">
                  <a:moveTo>
                    <a:pt x="0" y="0"/>
                  </a:moveTo>
                  <a:lnTo>
                    <a:pt x="2472924" y="0"/>
                  </a:lnTo>
                  <a:lnTo>
                    <a:pt x="2472924" y="799064"/>
                  </a:lnTo>
                  <a:lnTo>
                    <a:pt x="0" y="799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8A3363E8-2B96-340A-5719-1A166DD3D80C}"/>
                </a:ext>
              </a:extLst>
            </p:cNvPr>
            <p:cNvSpPr/>
            <p:nvPr/>
          </p:nvSpPr>
          <p:spPr>
            <a:xfrm>
              <a:off x="6606351" y="817990"/>
              <a:ext cx="3377075" cy="488269"/>
            </a:xfrm>
            <a:custGeom>
              <a:avLst/>
              <a:gdLst/>
              <a:ahLst/>
              <a:cxnLst/>
              <a:rect l="l" t="t" r="r" b="b"/>
              <a:pathLst>
                <a:path w="3377075" h="488269">
                  <a:moveTo>
                    <a:pt x="0" y="0"/>
                  </a:moveTo>
                  <a:lnTo>
                    <a:pt x="3377074" y="0"/>
                  </a:lnTo>
                  <a:lnTo>
                    <a:pt x="3377074" y="488269"/>
                  </a:lnTo>
                  <a:lnTo>
                    <a:pt x="0" y="488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E9350725-54C8-1493-0E87-D6AD57189DE8}"/>
                </a:ext>
              </a:extLst>
            </p:cNvPr>
            <p:cNvSpPr/>
            <p:nvPr/>
          </p:nvSpPr>
          <p:spPr>
            <a:xfrm>
              <a:off x="10570161" y="626188"/>
              <a:ext cx="2040214" cy="680071"/>
            </a:xfrm>
            <a:custGeom>
              <a:avLst/>
              <a:gdLst/>
              <a:ahLst/>
              <a:cxnLst/>
              <a:rect l="l" t="t" r="r" b="b"/>
              <a:pathLst>
                <a:path w="2040213" h="680071">
                  <a:moveTo>
                    <a:pt x="0" y="0"/>
                  </a:moveTo>
                  <a:lnTo>
                    <a:pt x="2040213" y="0"/>
                  </a:lnTo>
                  <a:lnTo>
                    <a:pt x="2040213" y="680071"/>
                  </a:lnTo>
                  <a:lnTo>
                    <a:pt x="0" y="68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37FFDD0-6786-E07A-B35A-4FA5ACD0B639}"/>
                </a:ext>
              </a:extLst>
            </p:cNvPr>
            <p:cNvSpPr/>
            <p:nvPr/>
          </p:nvSpPr>
          <p:spPr>
            <a:xfrm>
              <a:off x="16503549" y="778444"/>
              <a:ext cx="2245041" cy="561260"/>
            </a:xfrm>
            <a:custGeom>
              <a:avLst/>
              <a:gdLst/>
              <a:ahLst/>
              <a:cxnLst/>
              <a:rect l="l" t="t" r="r" b="b"/>
              <a:pathLst>
                <a:path w="2245041" h="561260">
                  <a:moveTo>
                    <a:pt x="0" y="0"/>
                  </a:moveTo>
                  <a:lnTo>
                    <a:pt x="2245041" y="0"/>
                  </a:lnTo>
                  <a:lnTo>
                    <a:pt x="2245041" y="561260"/>
                  </a:lnTo>
                  <a:lnTo>
                    <a:pt x="0" y="5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9E96196A-FCB9-6B9F-C1B7-5688025523A5}"/>
                </a:ext>
              </a:extLst>
            </p:cNvPr>
            <p:cNvSpPr/>
            <p:nvPr/>
          </p:nvSpPr>
          <p:spPr>
            <a:xfrm>
              <a:off x="25075029" y="607436"/>
              <a:ext cx="909950" cy="909948"/>
            </a:xfrm>
            <a:custGeom>
              <a:avLst/>
              <a:gdLst/>
              <a:ahLst/>
              <a:cxnLst/>
              <a:rect l="l" t="t" r="r" b="b"/>
              <a:pathLst>
                <a:path w="909949" h="909949">
                  <a:moveTo>
                    <a:pt x="0" y="0"/>
                  </a:moveTo>
                  <a:lnTo>
                    <a:pt x="909949" y="0"/>
                  </a:lnTo>
                  <a:lnTo>
                    <a:pt x="909949" y="909949"/>
                  </a:lnTo>
                  <a:lnTo>
                    <a:pt x="0" y="9099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186595D-B3A7-A282-5769-476D551614E4}"/>
                </a:ext>
              </a:extLst>
            </p:cNvPr>
            <p:cNvSpPr/>
            <p:nvPr/>
          </p:nvSpPr>
          <p:spPr>
            <a:xfrm>
              <a:off x="19191795" y="778444"/>
              <a:ext cx="3049585" cy="541301"/>
            </a:xfrm>
            <a:custGeom>
              <a:avLst/>
              <a:gdLst/>
              <a:ahLst/>
              <a:cxnLst/>
              <a:rect l="l" t="t" r="r" b="b"/>
              <a:pathLst>
                <a:path w="3049585" h="541301">
                  <a:moveTo>
                    <a:pt x="0" y="0"/>
                  </a:moveTo>
                  <a:lnTo>
                    <a:pt x="3049585" y="0"/>
                  </a:lnTo>
                  <a:lnTo>
                    <a:pt x="3049585" y="541301"/>
                  </a:lnTo>
                  <a:lnTo>
                    <a:pt x="0" y="5413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  <p:txBody>
            <a:bodyPr/>
            <a:lstStyle/>
            <a:p>
              <a:endParaRPr lang="en-IT"/>
            </a:p>
          </p:txBody>
        </p:sp>
      </p:grpSp>
      <p:sp>
        <p:nvSpPr>
          <p:cNvPr id="10" name="TextBox 23">
            <a:extLst>
              <a:ext uri="{FF2B5EF4-FFF2-40B4-BE49-F238E27FC236}">
                <a16:creationId xmlns:a16="http://schemas.microsoft.com/office/drawing/2014/main" id="{294EDBE3-B538-4DDF-3A70-F06CFC17C2E3}"/>
              </a:ext>
            </a:extLst>
          </p:cNvPr>
          <p:cNvSpPr txBox="1"/>
          <p:nvPr/>
        </p:nvSpPr>
        <p:spPr>
          <a:xfrm>
            <a:off x="2939039" y="4326728"/>
            <a:ext cx="12105122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7408" lvl="2">
              <a:lnSpc>
                <a:spcPts val="5319"/>
              </a:lnSpc>
            </a:pP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È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stata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avviata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una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riflessione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interna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sugli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aspetti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del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regolamento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, in termini di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ripartizione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degli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incentive e di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gestione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degli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impianti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in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attesa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dei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decreti</a:t>
            </a:r>
            <a:r>
              <a:rPr lang="en-US" sz="3799" b="1" dirty="0">
                <a:solidFill>
                  <a:srgbClr val="174726"/>
                </a:solidFill>
                <a:latin typeface="Glacial Indifference"/>
              </a:rPr>
              <a:t> </a:t>
            </a:r>
            <a:r>
              <a:rPr lang="en-US" sz="3799" b="1" dirty="0" err="1">
                <a:solidFill>
                  <a:srgbClr val="174726"/>
                </a:solidFill>
                <a:latin typeface="Glacial Indifference"/>
              </a:rPr>
              <a:t>attuativi</a:t>
            </a:r>
            <a:endParaRPr lang="en-US" sz="3799" dirty="0">
              <a:solidFill>
                <a:srgbClr val="174726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83367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532</Words>
  <Application>Microsoft Macintosh PowerPoint</Application>
  <PresentationFormat>Custom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Quicksand 1</vt:lpstr>
      <vt:lpstr>Calibri</vt:lpstr>
      <vt:lpstr>Glacial Indifference</vt:lpstr>
      <vt:lpstr>Gagalin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Presentazione CER_Roadshow</dc:title>
  <cp:lastModifiedBy>Anna Caponi</cp:lastModifiedBy>
  <cp:revision>10</cp:revision>
  <dcterms:created xsi:type="dcterms:W3CDTF">2006-08-16T00:00:00Z</dcterms:created>
  <dcterms:modified xsi:type="dcterms:W3CDTF">2023-12-14T17:52:12Z</dcterms:modified>
  <dc:identifier>DAFzGND7vm8</dc:identifier>
</cp:coreProperties>
</file>