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7010400" cy="9296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728496"/>
        <c:axId val="312728888"/>
      </c:barChart>
      <c:catAx>
        <c:axId val="312728496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312728888"/>
        <c:crosses val="autoZero"/>
        <c:auto val="1"/>
        <c:lblAlgn val="l"/>
        <c:lblOffset val="100"/>
        <c:noMultiLvlLbl val="0"/>
      </c:catAx>
      <c:valAx>
        <c:axId val="31272888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312728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458264"/>
        <c:axId val="350072784"/>
      </c:barChart>
      <c:catAx>
        <c:axId val="350458264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350072784"/>
        <c:crosses val="autoZero"/>
        <c:auto val="1"/>
        <c:lblAlgn val="l"/>
        <c:lblOffset val="100"/>
        <c:noMultiLvlLbl val="0"/>
      </c:catAx>
      <c:valAx>
        <c:axId val="35007278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3504582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Società Partecipate (Quota % posseduta dalla CCIAA Arezzo -Siena)</a:t>
            </a:r>
            <a:endParaRPr lang="it-IT">
              <a:effectLst/>
            </a:endParaRPr>
          </a:p>
        </c:rich>
      </c:tx>
      <c:layout>
        <c:manualLayout>
          <c:xMode val="edge"/>
          <c:yMode val="edge"/>
          <c:x val="0.22953745273928813"/>
          <c:y val="1.3732379707867951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Foglio4!$B$25</c:f>
              <c:strCache>
                <c:ptCount val="1"/>
                <c:pt idx="0">
                  <c:v>Quota posseduta (%)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Foglio4!$A$26:$A$43</c:f>
              <c:strCache>
                <c:ptCount val="18"/>
                <c:pt idx="0">
                  <c:v>SISTEMA CAMERALE SERVIZI SCRL- SI.CAMERA</c:v>
                </c:pt>
                <c:pt idx="1">
                  <c:v>SOCIETA CONSORTILE ENERGIA -  TOSCANA SCRL</c:v>
                </c:pt>
                <c:pt idx="2">
                  <c:v>B.M. T. I. SCPA            </c:v>
                </c:pt>
                <c:pt idx="3">
                  <c:v>IC OUTSOURCING SCRL</c:v>
                </c:pt>
                <c:pt idx="4">
                  <c:v>TECNO-HOLDING SPA    </c:v>
                </c:pt>
                <c:pt idx="5">
                  <c:v>INFOCAMERE SCPA</c:v>
                </c:pt>
                <c:pt idx="6">
                  <c:v>TECNOSERVICECAMERE SCPA</c:v>
                </c:pt>
                <c:pt idx="7">
                  <c:v>RETECAMERE SCRL       </c:v>
                </c:pt>
                <c:pt idx="8">
                  <c:v>DINTEC   SCRL</c:v>
                </c:pt>
                <c:pt idx="9">
                  <c:v>TRASPORTI FERROVIARI CASENTINO SRL</c:v>
                </c:pt>
                <c:pt idx="10">
                  <c:v>VALDARNO SVILUPPO SPA</c:v>
                </c:pt>
                <c:pt idx="11">
                  <c:v>GAL - CONSORZIO APPENNINO ARETINO SCRL</c:v>
                </c:pt>
                <c:pt idx="12">
                  <c:v>SVILUPPO AEROPORTO AREZZO SRL</c:v>
                </c:pt>
                <c:pt idx="13">
                  <c:v>FINANZIARIA SENESE DI SVILUPPO SPA</c:v>
                </c:pt>
                <c:pt idx="14">
                  <c:v>AREZZO FIERE E CONGRESSI SRL</c:v>
                </c:pt>
                <c:pt idx="15">
                  <c:v>PATTO 2000 SRL            </c:v>
                </c:pt>
                <c:pt idx="16">
                  <c:v>TOSCANA CERTIFICAZIONE AGROALIMENTARE SRL</c:v>
                </c:pt>
                <c:pt idx="17">
                  <c:v>PROMOSIENAREZZO SRL  </c:v>
                </c:pt>
              </c:strCache>
            </c:strRef>
          </c:cat>
          <c:val>
            <c:numRef>
              <c:f>Foglio4!$B$26:$B$43</c:f>
              <c:numCache>
                <c:formatCode>General</c:formatCode>
                <c:ptCount val="18"/>
                <c:pt idx="0">
                  <c:v>0.08</c:v>
                </c:pt>
                <c:pt idx="1">
                  <c:v>0.09</c:v>
                </c:pt>
                <c:pt idx="2">
                  <c:v>0.1</c:v>
                </c:pt>
                <c:pt idx="3">
                  <c:v>0.11</c:v>
                </c:pt>
                <c:pt idx="4">
                  <c:v>0.11</c:v>
                </c:pt>
                <c:pt idx="5">
                  <c:v>0.18</c:v>
                </c:pt>
                <c:pt idx="6">
                  <c:v>0.24</c:v>
                </c:pt>
                <c:pt idx="7">
                  <c:v>0.36</c:v>
                </c:pt>
                <c:pt idx="8">
                  <c:v>0.83</c:v>
                </c:pt>
                <c:pt idx="9">
                  <c:v>6.77</c:v>
                </c:pt>
                <c:pt idx="10">
                  <c:v>10.53</c:v>
                </c:pt>
                <c:pt idx="11">
                  <c:v>10.64</c:v>
                </c:pt>
                <c:pt idx="12">
                  <c:v>12.42</c:v>
                </c:pt>
                <c:pt idx="13">
                  <c:v>15.4</c:v>
                </c:pt>
                <c:pt idx="14">
                  <c:v>18.170000000000002</c:v>
                </c:pt>
                <c:pt idx="15">
                  <c:v>20</c:v>
                </c:pt>
                <c:pt idx="16">
                  <c:v>21.76</c:v>
                </c:pt>
                <c:pt idx="17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5D-4C4E-81ED-E6076F23C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458264"/>
        <c:axId val="350072784"/>
      </c:barChart>
      <c:catAx>
        <c:axId val="3504582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350072784"/>
        <c:crosses val="autoZero"/>
        <c:auto val="1"/>
        <c:lblAlgn val="l"/>
        <c:lblOffset val="100"/>
        <c:noMultiLvlLbl val="0"/>
      </c:catAx>
      <c:valAx>
        <c:axId val="35007278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350458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278" cy="466310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70478" y="1"/>
            <a:ext cx="3038278" cy="466310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830091"/>
            <a:ext cx="3038278" cy="466309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70478" y="8830091"/>
            <a:ext cx="3038278" cy="466309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85CB0922-2674-4FDB-BFAF-20CDE8E4F4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809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278" cy="466310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478" y="1"/>
            <a:ext cx="3038278" cy="466310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0383" y="4473894"/>
            <a:ext cx="5609635" cy="3660457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30091"/>
            <a:ext cx="3038278" cy="466309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478" y="8830091"/>
            <a:ext cx="3038278" cy="466309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B032C902-34A6-4028-9113-04ED73130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7929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2C902-34A6-4028-9113-04ED73130C8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2C902-34A6-4028-9113-04ED73130C8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255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628A-4EB0-4F8F-81BD-4FB0ABFF2AFE}" type="datetime1">
              <a:rPr lang="it-IT" smtClean="0"/>
              <a:t>21/09/2023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133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BBDC-DD56-4D19-8762-197C2B442F67}" type="datetime1">
              <a:rPr lang="it-IT" smtClean="0"/>
              <a:t>21/09/2023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26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4ADD-462C-4983-B4FF-7A7690FD9FA5}" type="datetime1">
              <a:rPr lang="it-IT" smtClean="0"/>
              <a:t>21/09/2023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00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6028-483F-4957-92E0-C27DBC1C0365}" type="datetime1">
              <a:rPr lang="it-IT" smtClean="0"/>
              <a:t>21/09/2023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72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CCF1-24F2-45F1-A870-13AB5008A214}" type="datetime1">
              <a:rPr lang="it-IT" smtClean="0"/>
              <a:t>21/09/2023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1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6592A-2305-4D05-9DD3-87A497A8ACE1}" type="datetime1">
              <a:rPr lang="it-IT" smtClean="0"/>
              <a:t>21/09/2023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20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AF30-96F5-48FA-B399-56FBAE8A5AFF}" type="datetime1">
              <a:rPr lang="it-IT" smtClean="0"/>
              <a:t>21/09/2023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811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983D6-C959-459C-B906-58818E1450A9}" type="datetime1">
              <a:rPr lang="it-IT" smtClean="0"/>
              <a:t>21/09/2023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573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67A-C4BA-41BC-B0E4-E7C7C47F1094}" type="datetime1">
              <a:rPr lang="it-IT" smtClean="0"/>
              <a:t>21/09/2023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90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D7B7-3F3C-48B9-9631-ADB7BFD919EC}" type="datetime1">
              <a:rPr lang="it-IT" smtClean="0"/>
              <a:t>21/09/2023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15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D8CD-8083-47CD-BDDC-65FB772E9C74}" type="datetime1">
              <a:rPr lang="it-IT" smtClean="0"/>
              <a:t>21/09/2023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200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DEF34-C2E5-47FF-BC12-21F725A8A495}" type="datetime1">
              <a:rPr lang="it-IT" smtClean="0"/>
              <a:t>21/09/2023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E3214-6D3E-4B67-AA80-E7C1C64C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35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cid:image001.jpg@01D47B49.0456713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jpg@01D47B49.0456713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83768" y="260648"/>
            <a:ext cx="6408712" cy="432048"/>
          </a:xfrm>
          <a:ln>
            <a:solidFill>
              <a:sysClr val="windowText" lastClr="000000"/>
            </a:solidFill>
          </a:ln>
        </p:spPr>
        <p:txBody>
          <a:bodyPr anchor="ctr">
            <a:noAutofit/>
          </a:bodyPr>
          <a:lstStyle/>
          <a:p>
            <a:r>
              <a:rPr lang="it-IT" sz="1200" b="1" dirty="0" smtClean="0">
                <a:solidFill>
                  <a:schemeClr val="tx1"/>
                </a:solidFill>
              </a:rPr>
              <a:t>Partecipazioni in società ed enti pubblici e privati  </a:t>
            </a:r>
            <a:r>
              <a:rPr lang="it-IT" sz="1000" b="1" dirty="0" smtClean="0">
                <a:solidFill>
                  <a:schemeClr val="tx1"/>
                </a:solidFill>
              </a:rPr>
              <a:t>(</a:t>
            </a:r>
            <a:r>
              <a:rPr lang="it-IT" sz="1000" b="1" i="1" dirty="0">
                <a:solidFill>
                  <a:schemeClr val="tx1"/>
                </a:solidFill>
              </a:rPr>
              <a:t>a</a:t>
            </a:r>
            <a:r>
              <a:rPr lang="it-IT" sz="1000" b="1" i="1" dirty="0" smtClean="0">
                <a:solidFill>
                  <a:schemeClr val="tx1"/>
                </a:solidFill>
              </a:rPr>
              <a:t>rt. 22 del </a:t>
            </a:r>
            <a:r>
              <a:rPr lang="it-IT" sz="1000" b="1" i="1" dirty="0" err="1" smtClean="0">
                <a:solidFill>
                  <a:schemeClr val="tx1"/>
                </a:solidFill>
              </a:rPr>
              <a:t>D.Lgs.</a:t>
            </a:r>
            <a:r>
              <a:rPr lang="it-IT" sz="1000" b="1" i="1" dirty="0" smtClean="0">
                <a:solidFill>
                  <a:schemeClr val="tx1"/>
                </a:solidFill>
              </a:rPr>
              <a:t> n. 33/2013 e </a:t>
            </a:r>
            <a:r>
              <a:rPr lang="it-IT" sz="1000" b="1" i="1" dirty="0" err="1" smtClean="0">
                <a:solidFill>
                  <a:schemeClr val="tx1"/>
                </a:solidFill>
              </a:rPr>
              <a:t>ss.mm.ii</a:t>
            </a:r>
            <a:r>
              <a:rPr lang="it-IT" sz="1000" b="1" i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it-IT" sz="1000" b="1" dirty="0" smtClean="0">
                <a:solidFill>
                  <a:schemeClr val="tx1"/>
                </a:solidFill>
              </a:rPr>
              <a:t>Dati aggiornati al 30.09.2023</a:t>
            </a:r>
            <a:endParaRPr lang="it-IT" sz="1000" b="1" dirty="0">
              <a:solidFill>
                <a:schemeClr val="tx1"/>
              </a:solidFill>
            </a:endParaRPr>
          </a:p>
        </p:txBody>
      </p:sp>
      <p:pic>
        <p:nvPicPr>
          <p:cNvPr id="5" name="Immagine 4" descr="Arezzo-Siena-marchio-color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885950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/>
          <p:cNvSpPr txBox="1"/>
          <p:nvPr/>
        </p:nvSpPr>
        <p:spPr>
          <a:xfrm>
            <a:off x="331912" y="4935505"/>
            <a:ext cx="85329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smtClean="0"/>
              <a:t>Società in Liquidazione:</a:t>
            </a:r>
            <a:r>
              <a:rPr lang="it-IT" sz="1100" i="1" dirty="0" smtClean="0"/>
              <a:t> </a:t>
            </a:r>
            <a:r>
              <a:rPr lang="it-IT" sz="1100" i="1" dirty="0" err="1" smtClean="0"/>
              <a:t>Retecamere</a:t>
            </a:r>
            <a:r>
              <a:rPr lang="it-IT" sz="1100" i="1" dirty="0" smtClean="0"/>
              <a:t> </a:t>
            </a:r>
            <a:r>
              <a:rPr lang="it-IT" sz="1100" i="1" dirty="0" err="1" smtClean="0"/>
              <a:t>Scrl</a:t>
            </a:r>
            <a:r>
              <a:rPr lang="it-IT" sz="1100" i="1" dirty="0" smtClean="0"/>
              <a:t>; Sviluppo Aeroporto Arezzo </a:t>
            </a:r>
            <a:r>
              <a:rPr lang="it-IT" sz="1100" i="1" dirty="0" err="1" smtClean="0"/>
              <a:t>Srl</a:t>
            </a:r>
            <a:r>
              <a:rPr lang="it-IT" sz="1100" i="1" dirty="0" smtClean="0"/>
              <a:t>; Trasporti </a:t>
            </a:r>
            <a:r>
              <a:rPr lang="it-IT" sz="1100" i="1" dirty="0" smtClean="0"/>
              <a:t>Ferroviari Casentino </a:t>
            </a:r>
            <a:r>
              <a:rPr lang="it-IT" sz="1100" i="1" dirty="0" err="1" smtClean="0"/>
              <a:t>Srl</a:t>
            </a:r>
            <a:r>
              <a:rPr lang="it-IT" sz="1100" i="1" dirty="0" smtClean="0"/>
              <a:t>; </a:t>
            </a:r>
            <a:endParaRPr lang="it-IT" sz="1100" i="1" dirty="0"/>
          </a:p>
          <a:p>
            <a:r>
              <a:rPr lang="it-IT" sz="1100" i="1" u="sng" dirty="0" smtClean="0">
                <a:ln w="0"/>
              </a:rPr>
              <a:t>Toscana Piante e Fiori </a:t>
            </a:r>
            <a:r>
              <a:rPr lang="it-IT" sz="1100" i="1" u="sng" dirty="0" err="1" smtClean="0">
                <a:ln w="0"/>
              </a:rPr>
              <a:t>Scrl</a:t>
            </a:r>
            <a:r>
              <a:rPr lang="it-IT" sz="11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partecipazione non più detenuta. La società </a:t>
            </a:r>
            <a:r>
              <a:rPr lang="it-IT" sz="11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data </a:t>
            </a:r>
            <a:r>
              <a:rPr lang="it-IT" sz="11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09.11.2022 ha depositato al Registro delle Imprese </a:t>
            </a:r>
            <a:r>
              <a:rPr lang="it-IT" sz="11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il bilancio finale di liquidazione  al </a:t>
            </a:r>
            <a:r>
              <a:rPr lang="it-IT" sz="11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31.10.2022. E’ stata cancellata dal R.I. in data 09.03.2023, con data domanda 06.03.2023.</a:t>
            </a:r>
          </a:p>
          <a:p>
            <a:r>
              <a:rPr lang="it-IT" sz="11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1100" b="1" i="1" dirty="0" smtClean="0"/>
              <a:t>So</a:t>
            </a:r>
            <a:r>
              <a:rPr lang="it-IT" sz="1100" b="1" dirty="0" smtClean="0"/>
              <a:t>cietà </a:t>
            </a:r>
            <a:r>
              <a:rPr lang="it-IT" sz="1100" b="1" dirty="0"/>
              <a:t>in </a:t>
            </a:r>
            <a:r>
              <a:rPr lang="it-IT" sz="1100" b="1" dirty="0" smtClean="0"/>
              <a:t>Fallimento</a:t>
            </a:r>
            <a:r>
              <a:rPr lang="it-IT" sz="1100" i="1" dirty="0" smtClean="0"/>
              <a:t>: Valdarno Sviluppo Spa (in fallimento dal </a:t>
            </a:r>
            <a:r>
              <a:rPr lang="it-IT" sz="1100" i="1" dirty="0" smtClean="0"/>
              <a:t>30.03.17)</a:t>
            </a:r>
          </a:p>
          <a:p>
            <a:endParaRPr lang="it-IT" sz="1100" i="1" dirty="0" smtClean="0"/>
          </a:p>
          <a:p>
            <a:endParaRPr lang="it-IT" sz="1100" i="1" dirty="0" smtClean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592501"/>
              </p:ext>
            </p:extLst>
          </p:nvPr>
        </p:nvGraphicFramePr>
        <p:xfrm>
          <a:off x="231939" y="5733256"/>
          <a:ext cx="8640960" cy="1120140"/>
        </p:xfrm>
        <a:graphic>
          <a:graphicData uri="http://schemas.openxmlformats.org/drawingml/2006/table">
            <a:tbl>
              <a:tblPr/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Enti Pubblici Vigilati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Enti di Diritto </a:t>
                      </a:r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Privato Controllati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54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 Auton. Mostra-Vini tipici e pregiati  (in Liquidazione)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Fondazione </a:t>
                      </a: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Toscana</a:t>
                      </a:r>
                      <a:r>
                        <a:rPr lang="it-I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Life </a:t>
                      </a:r>
                      <a:r>
                        <a:rPr lang="it-IT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Sciences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Fondazione Polo Universitario Aretino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6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Unione Italiana delle Camere di Commercio I.A.A.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Fondazione Musei Senesi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Azienda Speciale Arezzo Sviluppo</a:t>
                      </a:r>
                      <a:endParaRPr lang="it-IT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02"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Fondazione</a:t>
                      </a:r>
                      <a:r>
                        <a:rPr lang="it-I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Monte dei Paschi</a:t>
                      </a:r>
                      <a:endParaRPr lang="it-IT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it-IT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Unioncamere</a:t>
                      </a:r>
                      <a:r>
                        <a:rPr lang="it-I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Toscana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Fondazione</a:t>
                      </a:r>
                      <a:r>
                        <a:rPr lang="it-I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Arezzo </a:t>
                      </a:r>
                      <a:r>
                        <a:rPr lang="it-IT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intour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62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3653938"/>
              </p:ext>
            </p:extLst>
          </p:nvPr>
        </p:nvGraphicFramePr>
        <p:xfrm>
          <a:off x="539552" y="704672"/>
          <a:ext cx="8136904" cy="416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831582"/>
              </p:ext>
            </p:extLst>
          </p:nvPr>
        </p:nvGraphicFramePr>
        <p:xfrm>
          <a:off x="323528" y="836712"/>
          <a:ext cx="842493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049361"/>
              </p:ext>
            </p:extLst>
          </p:nvPr>
        </p:nvGraphicFramePr>
        <p:xfrm>
          <a:off x="251520" y="836712"/>
          <a:ext cx="82809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20432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83768" y="260648"/>
            <a:ext cx="6382432" cy="432048"/>
          </a:xfrm>
          <a:ln>
            <a:solidFill>
              <a:sysClr val="windowText" lastClr="000000"/>
            </a:solidFill>
          </a:ln>
        </p:spPr>
        <p:txBody>
          <a:bodyPr anchor="ctr">
            <a:noAutofit/>
          </a:bodyPr>
          <a:lstStyle/>
          <a:p>
            <a:r>
              <a:rPr lang="it-IT" sz="1200" b="1" dirty="0" smtClean="0">
                <a:solidFill>
                  <a:schemeClr val="tx1"/>
                </a:solidFill>
              </a:rPr>
              <a:t>Partecipazioni in società </a:t>
            </a:r>
            <a:r>
              <a:rPr lang="it-IT" sz="1000" b="1" dirty="0" smtClean="0">
                <a:solidFill>
                  <a:schemeClr val="tx1"/>
                </a:solidFill>
              </a:rPr>
              <a:t>(</a:t>
            </a:r>
            <a:r>
              <a:rPr lang="it-IT" sz="1000" b="1" i="1" dirty="0" smtClean="0">
                <a:solidFill>
                  <a:schemeClr val="tx1"/>
                </a:solidFill>
              </a:rPr>
              <a:t>art. 22, comma 1, lettera b) del </a:t>
            </a:r>
            <a:r>
              <a:rPr lang="it-IT" sz="1000" b="1" i="1" dirty="0" err="1" smtClean="0">
                <a:solidFill>
                  <a:schemeClr val="tx1"/>
                </a:solidFill>
              </a:rPr>
              <a:t>D.Lgs.</a:t>
            </a:r>
            <a:r>
              <a:rPr lang="it-IT" sz="1000" b="1" i="1" dirty="0" smtClean="0">
                <a:solidFill>
                  <a:schemeClr val="tx1"/>
                </a:solidFill>
              </a:rPr>
              <a:t> n. 33/2013 e </a:t>
            </a:r>
            <a:r>
              <a:rPr lang="it-IT" sz="1000" b="1" i="1" dirty="0" err="1" smtClean="0">
                <a:solidFill>
                  <a:schemeClr val="tx1"/>
                </a:solidFill>
              </a:rPr>
              <a:t>ss.mm.ii</a:t>
            </a:r>
            <a:r>
              <a:rPr lang="it-IT" sz="1200" b="1" i="1" dirty="0" smtClean="0">
                <a:solidFill>
                  <a:schemeClr val="tx1"/>
                </a:solidFill>
              </a:rPr>
              <a:t>.)</a:t>
            </a:r>
          </a:p>
          <a:p>
            <a:r>
              <a:rPr lang="it-IT" sz="1000" b="1" dirty="0" smtClean="0">
                <a:solidFill>
                  <a:schemeClr val="tx1"/>
                </a:solidFill>
              </a:rPr>
              <a:t>Dati  aggiornati al 30.09.2023</a:t>
            </a:r>
            <a:endParaRPr lang="it-IT" sz="1000" b="1" dirty="0">
              <a:solidFill>
                <a:schemeClr val="tx1"/>
              </a:solidFill>
            </a:endParaRPr>
          </a:p>
        </p:txBody>
      </p:sp>
      <p:pic>
        <p:nvPicPr>
          <p:cNvPr id="5" name="Immagine 4" descr="Arezzo-Siena-marchio-color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885950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2987824" y="836712"/>
            <a:ext cx="2952328" cy="80021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1400" dirty="0" smtClean="0"/>
          </a:p>
          <a:p>
            <a:pPr algn="ctr"/>
            <a:r>
              <a:rPr lang="it-IT" dirty="0" smtClean="0"/>
              <a:t>CCIAA Arezzo-Siena</a:t>
            </a:r>
          </a:p>
          <a:p>
            <a:pPr algn="ctr"/>
            <a:endParaRPr lang="it-IT" sz="1400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251520" y="2411596"/>
            <a:ext cx="2736304" cy="46166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AREZZO FIERE E CONGRESSI SRL</a:t>
            </a:r>
          </a:p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18,17 %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51520" y="2967335"/>
            <a:ext cx="2736304" cy="461665"/>
          </a:xfrm>
          <a:prstGeom prst="rect">
            <a:avLst/>
          </a:prstGeom>
          <a:solidFill>
            <a:srgbClr val="FFC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/>
              <a:t>B.M. T. I. </a:t>
            </a:r>
            <a:r>
              <a:rPr lang="it-IT" dirty="0" smtClean="0"/>
              <a:t>SCPA </a:t>
            </a:r>
          </a:p>
          <a:p>
            <a:r>
              <a:rPr lang="it-IT" dirty="0" smtClean="0"/>
              <a:t>0,1 % 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095836" y="2412756"/>
            <a:ext cx="2736304" cy="461665"/>
          </a:xfrm>
          <a:prstGeom prst="rect">
            <a:avLst/>
          </a:prstGeom>
          <a:solidFill>
            <a:srgbClr val="FFC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/>
              <a:t>INFOCAMERE SCPA </a:t>
            </a:r>
          </a:p>
          <a:p>
            <a:r>
              <a:rPr lang="it-IT" dirty="0"/>
              <a:t>0,18 %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51520" y="3543399"/>
            <a:ext cx="2736304" cy="461665"/>
          </a:xfrm>
          <a:prstGeom prst="rect">
            <a:avLst/>
          </a:prstGeom>
          <a:solidFill>
            <a:srgbClr val="FFC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/>
              <a:t>DINTEC </a:t>
            </a:r>
            <a:r>
              <a:rPr lang="it-IT" smtClean="0"/>
              <a:t> </a:t>
            </a:r>
            <a:r>
              <a:rPr lang="it-IT" dirty="0"/>
              <a:t>SCRL</a:t>
            </a:r>
          </a:p>
          <a:p>
            <a:r>
              <a:rPr lang="it-IT" dirty="0" smtClean="0"/>
              <a:t>0,83 </a:t>
            </a:r>
            <a:r>
              <a:rPr lang="it-IT" dirty="0"/>
              <a:t>%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51520" y="4119463"/>
            <a:ext cx="2736304" cy="461665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 smtClean="0"/>
              <a:t>FINANZIARIA SENESE DI SVILUPPO SPA </a:t>
            </a:r>
          </a:p>
          <a:p>
            <a:r>
              <a:rPr lang="it-IT" dirty="0" smtClean="0"/>
              <a:t>15,40 %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51520" y="4726885"/>
            <a:ext cx="2728312" cy="646331"/>
          </a:xfrm>
          <a:prstGeom prst="rect">
            <a:avLst/>
          </a:prstGeom>
          <a:solidFill>
            <a:srgbClr val="FF0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 smtClean="0">
                <a:solidFill>
                  <a:schemeClr val="bg1"/>
                </a:solidFill>
              </a:rPr>
              <a:t>GAL - CONSORZIO APPENNINO 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ARETINO SCRL 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10,64 %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 rot="1766639">
            <a:off x="2664667" y="1754580"/>
            <a:ext cx="360040" cy="537636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reccia in giù 28"/>
          <p:cNvSpPr/>
          <p:nvPr/>
        </p:nvSpPr>
        <p:spPr>
          <a:xfrm rot="19732326">
            <a:off x="5928030" y="1754716"/>
            <a:ext cx="360040" cy="543869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in giù 29"/>
          <p:cNvSpPr/>
          <p:nvPr/>
        </p:nvSpPr>
        <p:spPr>
          <a:xfrm>
            <a:off x="4283968" y="1772816"/>
            <a:ext cx="360040" cy="550481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3095836" y="2967334"/>
            <a:ext cx="2736304" cy="461665"/>
          </a:xfrm>
          <a:prstGeom prst="rect">
            <a:avLst/>
          </a:prstGeom>
          <a:solidFill>
            <a:srgbClr val="FFC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/>
              <a:t>SISTEMA CAMERALE SERVIZI SCRL- SI.CAMERA </a:t>
            </a:r>
            <a:r>
              <a:rPr lang="it-IT" dirty="0" smtClean="0"/>
              <a:t>0,08 </a:t>
            </a:r>
            <a:r>
              <a:rPr lang="it-IT" dirty="0"/>
              <a:t>%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3095836" y="3543398"/>
            <a:ext cx="2736304" cy="461665"/>
          </a:xfrm>
          <a:prstGeom prst="rect">
            <a:avLst/>
          </a:prstGeom>
          <a:solidFill>
            <a:srgbClr val="FF0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PATTO 2000 SRL </a:t>
            </a:r>
          </a:p>
          <a:p>
            <a:r>
              <a:rPr lang="it-IT" dirty="0" smtClean="0"/>
              <a:t> </a:t>
            </a:r>
            <a:r>
              <a:rPr lang="it-IT" dirty="0"/>
              <a:t>0,20 </a:t>
            </a:r>
            <a:r>
              <a:rPr lang="it-IT" dirty="0" smtClean="0"/>
              <a:t>%</a:t>
            </a:r>
            <a:endParaRPr lang="it-IT" i="1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3095836" y="4119463"/>
            <a:ext cx="2736304" cy="461665"/>
          </a:xfrm>
          <a:prstGeom prst="rect">
            <a:avLst/>
          </a:prstGeom>
          <a:solidFill>
            <a:srgbClr val="00B0F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 smtClean="0"/>
              <a:t>PROMOSIENAREZZO SRL </a:t>
            </a:r>
          </a:p>
          <a:p>
            <a:r>
              <a:rPr lang="it-IT" dirty="0" smtClean="0"/>
              <a:t>100 %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3095836" y="4726884"/>
            <a:ext cx="2736304" cy="646331"/>
          </a:xfrm>
          <a:prstGeom prst="rect">
            <a:avLst/>
          </a:prstGeom>
          <a:solidFill>
            <a:srgbClr val="FF0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SOCIETA CONSORTILE ENERGIA -  TOSCANA SCRL</a:t>
            </a:r>
          </a:p>
          <a:p>
            <a:r>
              <a:rPr lang="it-IT" dirty="0"/>
              <a:t>0,09 %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3095836" y="5517232"/>
            <a:ext cx="2736304" cy="461665"/>
          </a:xfrm>
          <a:prstGeom prst="rect">
            <a:avLst/>
          </a:prstGeom>
          <a:solidFill>
            <a:srgbClr val="FFC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/>
              <a:t>RETECAMERE SCRL </a:t>
            </a:r>
          </a:p>
          <a:p>
            <a:r>
              <a:rPr lang="it-IT" dirty="0"/>
              <a:t>(in Liquidazione) 0,36 %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940152" y="2967335"/>
            <a:ext cx="2736304" cy="461665"/>
          </a:xfrm>
          <a:prstGeom prst="rect">
            <a:avLst/>
          </a:prstGeom>
          <a:solidFill>
            <a:srgbClr val="FFC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/>
              <a:t>TECNO-HOLDING SPA </a:t>
            </a:r>
          </a:p>
          <a:p>
            <a:r>
              <a:rPr lang="it-IT" dirty="0" smtClean="0"/>
              <a:t>0,11 </a:t>
            </a:r>
            <a:r>
              <a:rPr lang="it-IT" dirty="0"/>
              <a:t>%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5948144" y="3543399"/>
            <a:ext cx="2736304" cy="461665"/>
          </a:xfrm>
          <a:prstGeom prst="rect">
            <a:avLst/>
          </a:prstGeom>
          <a:solidFill>
            <a:srgbClr val="FFC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/>
              <a:t>TECNOSERVICECAMERE SCPA</a:t>
            </a:r>
          </a:p>
          <a:p>
            <a:r>
              <a:rPr lang="it-IT" dirty="0"/>
              <a:t>0,24 %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5948144" y="4728654"/>
            <a:ext cx="2736304" cy="646331"/>
          </a:xfrm>
          <a:prstGeom prst="rect">
            <a:avLst/>
          </a:prstGeom>
          <a:solidFill>
            <a:srgbClr val="FF0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TOSCANA CERTIFICAZIONE </a:t>
            </a:r>
            <a:r>
              <a:rPr lang="it-IT" dirty="0" smtClean="0"/>
              <a:t>AGROALIMENTARE SRL</a:t>
            </a:r>
            <a:endParaRPr lang="it-IT" dirty="0"/>
          </a:p>
          <a:p>
            <a:r>
              <a:rPr lang="it-IT" dirty="0"/>
              <a:t>21,76 %</a:t>
            </a:r>
          </a:p>
        </p:txBody>
      </p:sp>
      <p:sp>
        <p:nvSpPr>
          <p:cNvPr id="42" name="CasellaDiTesto 41"/>
          <p:cNvSpPr txBox="1"/>
          <p:nvPr/>
        </p:nvSpPr>
        <p:spPr>
          <a:xfrm>
            <a:off x="5948144" y="5517231"/>
            <a:ext cx="2736304" cy="461665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/>
              <a:t>TRASPORTI FERROVIARI CASENTINO SRL</a:t>
            </a:r>
          </a:p>
          <a:p>
            <a:r>
              <a:rPr lang="it-IT" dirty="0"/>
              <a:t>(in Liquidazione) 6,77 %</a:t>
            </a:r>
          </a:p>
        </p:txBody>
      </p:sp>
      <p:graphicFrame>
        <p:nvGraphicFramePr>
          <p:cNvPr id="46" name="Tabell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44007"/>
              </p:ext>
            </p:extLst>
          </p:nvPr>
        </p:nvGraphicFramePr>
        <p:xfrm>
          <a:off x="251520" y="859344"/>
          <a:ext cx="2484276" cy="1280160"/>
        </p:xfrm>
        <a:graphic>
          <a:graphicData uri="http://schemas.openxmlformats.org/drawingml/2006/table">
            <a:tbl>
              <a:tblPr/>
              <a:tblGrid>
                <a:gridCol w="24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Legenda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Ambiente, Ricerca e Sviluppo, Creazione d'impresa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Camerale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Funzioni Finanziarie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Infrastrutture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Promozione ed Internazionalizzazione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Fieristico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7" name="CasellaDiTesto 46"/>
          <p:cNvSpPr txBox="1"/>
          <p:nvPr/>
        </p:nvSpPr>
        <p:spPr>
          <a:xfrm>
            <a:off x="5921403" y="4119463"/>
            <a:ext cx="2736304" cy="461665"/>
          </a:xfrm>
          <a:prstGeom prst="rect">
            <a:avLst/>
          </a:prstGeom>
          <a:solidFill>
            <a:srgbClr val="FFC00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 smtClean="0"/>
              <a:t>IC OUTSOURCING SCRL</a:t>
            </a:r>
          </a:p>
          <a:p>
            <a:r>
              <a:rPr lang="it-IT" dirty="0" smtClean="0"/>
              <a:t>0,11 %</a:t>
            </a:r>
            <a:endParaRPr lang="it-IT" dirty="0"/>
          </a:p>
        </p:txBody>
      </p:sp>
      <p:sp>
        <p:nvSpPr>
          <p:cNvPr id="48" name="Rettangolo 47"/>
          <p:cNvSpPr/>
          <p:nvPr/>
        </p:nvSpPr>
        <p:spPr>
          <a:xfrm>
            <a:off x="251520" y="5517230"/>
            <a:ext cx="2698541" cy="461665"/>
          </a:xfrm>
          <a:prstGeom prst="rect">
            <a:avLst/>
          </a:prstGeom>
          <a:solidFill>
            <a:srgbClr val="FF0000"/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VALDARNO SVILUPPO SPA</a:t>
            </a:r>
          </a:p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 (in </a:t>
            </a:r>
            <a:r>
              <a:rPr lang="it-IT" sz="1200" dirty="0">
                <a:solidFill>
                  <a:schemeClr val="bg1"/>
                </a:solidFill>
              </a:rPr>
              <a:t>F</a:t>
            </a:r>
            <a:r>
              <a:rPr lang="it-IT" sz="1200" dirty="0" smtClean="0">
                <a:solidFill>
                  <a:schemeClr val="bg1"/>
                </a:solidFill>
              </a:rPr>
              <a:t>allimento) 10,53 %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5948144" y="2413423"/>
            <a:ext cx="2736304" cy="461665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1200"/>
            </a:lvl1pPr>
          </a:lstStyle>
          <a:p>
            <a:r>
              <a:rPr lang="it-IT" dirty="0" smtClean="0"/>
              <a:t>SVILUPPO AEROPORTO AREZZO SRL</a:t>
            </a:r>
          </a:p>
          <a:p>
            <a:r>
              <a:rPr lang="it-IT" dirty="0" smtClean="0"/>
              <a:t>(in Liquidazione) 12,42 %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5838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343</Words>
  <Application>Microsoft Office PowerPoint</Application>
  <PresentationFormat>Presentazione su schermo (4:3)</PresentationFormat>
  <Paragraphs>72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sergio golino</dc:creator>
  <cp:lastModifiedBy>Carla Plescia</cp:lastModifiedBy>
  <cp:revision>50</cp:revision>
  <cp:lastPrinted>2023-09-21T11:36:22Z</cp:lastPrinted>
  <dcterms:created xsi:type="dcterms:W3CDTF">2020-09-06T20:41:24Z</dcterms:created>
  <dcterms:modified xsi:type="dcterms:W3CDTF">2023-09-21T11:38:31Z</dcterms:modified>
</cp:coreProperties>
</file>