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3.xml" ContentType="application/vnd.ms-office.chartcolorstyle+xml"/>
  <Override PartName="/ppt/charts/style2.xml" ContentType="application/vnd.ms-office.chartstyl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3.xml" ContentType="application/vnd.ms-office.chart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1.xml" ContentType="application/vnd.openxmlformats-officedocument.theme+xml"/>
  <Override PartName="/ppt/theme/theme12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</p:sldIdLst>
  <p:sldSz cx="9144000" cy="6858000"/>
  <p:notesSz cx="7010400" cy="9296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presProps" Target="presProps.xml"/>
</Relationships>
</file>

<file path=ppt/charts/_rels/chart1.xml.rels><?xml version="1.0" encoding="UTF-8"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
</Relationships>
</file>

<file path=ppt/charts/_rels/chart2.xml.rels><?xml version="1.0" encoding="UTF-8"?>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
</Relationships>
</file>

<file path=ppt/charts/_rels/chart3.xml.rels><?xml version="1.0" encoding="UTF-8"?>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
</Relationships>
</file>

<file path=ppt/charts/_rels/chart4.xml.rels><?xml version="1.0" encoding="UTF-8"?>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style val="5"/>
  <c:chart>
    <c:autoTitleDeleted val="1"/>
    <c:plotArea>
      <c:barChart>
        <c:barDir val="col"/>
        <c:grouping val="clustered"/>
        <c:varyColors val="0"/>
        <c:axId val="22493323"/>
        <c:axId val="70862032"/>
      </c:barChart>
      <c:catAx>
        <c:axId val="22493323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</a:p>
        </c:txPr>
        <c:crossAx val="70862032"/>
        <c:auto val="1"/>
        <c:lblAlgn val="ctr"/>
        <c:lblOffset val="100"/>
        <c:noMultiLvlLbl val="0"/>
      </c:catAx>
      <c:valAx>
        <c:axId val="70862032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</a:p>
        </c:txPr>
        <c:crossAx val="22493323"/>
        <c:crossBetween val="midCat"/>
      </c:valAx>
      <c:spPr>
        <a:noFill/>
        <a:ln w="0">
          <a:noFill/>
        </a:ln>
      </c:spPr>
    </c:plotArea>
    <c:plotVisOnly val="1"/>
    <c:dispBlanksAs val="gap"/>
  </c:chart>
  <c:spPr>
    <a:noFill/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style val="5"/>
  <c:chart>
    <c:autoTitleDeleted val="1"/>
    <c:plotArea>
      <c:barChart>
        <c:barDir val="col"/>
        <c:grouping val="clustered"/>
        <c:varyColors val="0"/>
        <c:axId val="36793965"/>
        <c:axId val="21024553"/>
      </c:barChart>
      <c:catAx>
        <c:axId val="36793965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</a:p>
        </c:txPr>
        <c:crossAx val="21024553"/>
        <c:auto val="1"/>
        <c:lblAlgn val="ctr"/>
        <c:lblOffset val="100"/>
        <c:noMultiLvlLbl val="0"/>
      </c:catAx>
      <c:valAx>
        <c:axId val="21024553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</a:p>
        </c:txPr>
        <c:crossAx val="36793965"/>
        <c:crossBetween val="midCat"/>
      </c:valAx>
      <c:spPr>
        <a:noFill/>
        <a:ln w="25560">
          <a:noFill/>
        </a:ln>
      </c:spPr>
    </c:plotArea>
    <c:plotVisOnly val="1"/>
    <c:dispBlanksAs val="gap"/>
  </c:chart>
  <c:spPr>
    <a:noFill/>
    <a:ln w="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style val="5"/>
  <c:chart>
    <c:autoTitleDeleted val="1"/>
    <c:plotArea>
      <c:barChart>
        <c:barDir val="col"/>
        <c:grouping val="clustered"/>
        <c:varyColors val="0"/>
        <c:axId val="89870138"/>
        <c:axId val="35890919"/>
      </c:barChart>
      <c:catAx>
        <c:axId val="89870138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</a:p>
        </c:txPr>
        <c:crossAx val="35890919"/>
        <c:auto val="1"/>
        <c:lblAlgn val="ctr"/>
        <c:lblOffset val="100"/>
        <c:noMultiLvlLbl val="0"/>
      </c:catAx>
      <c:valAx>
        <c:axId val="35890919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sz="1800" b="0"/>
            </a:pPr>
          </a:p>
        </c:txPr>
        <c:crossAx val="89870138"/>
        <c:crossBetween val="midCat"/>
      </c:valAx>
      <c:spPr>
        <a:noFill/>
        <a:ln w="25560">
          <a:noFill/>
        </a:ln>
      </c:spPr>
    </c:plotArea>
    <c:plotVisOnly val="1"/>
    <c:dispBlanksAs val="gap"/>
  </c:chart>
  <c:spPr>
    <a:noFill/>
    <a:ln w="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style val="5"/>
  <c:chart>
    <c:title>
      <c:tx>
        <c:rich>
          <a:bodyPr rot="0"/>
          <a:lstStyle/>
          <a:p>
            <a:pPr>
              <a:defRPr sz="1300" b="0" u="none" strike="noStrike">
                <a:solidFill>
                  <a:srgbClr val="000000"/>
                </a:solidFill>
                <a:uFillTx/>
                <a:latin typeface="Arial"/>
              </a:defRPr>
            </a:pP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Società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Partecipate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 (Quota % 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posseduta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dalla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CCIAA 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Arezzo-Siena</a:t>
            </a:r>
            <a:r>
              <a:rPr lang="en-US" sz="1800" b="1" u="none" strike="noStrike">
                <a:solidFill>
                  <a:srgbClr val="000000"/>
                </a:solidFill>
                <a:uFillTx/>
                <a:latin typeface="Calibri"/>
              </a:rPr>
              <a:t>)</a:t>
            </a:r>
          </a:p>
        </c:rich>
      </c:tx>
      <c:layout>
        <c:manualLayout>
          <c:xMode val="edge"/>
          <c:yMode val="edge"/>
          <c:x val="0.12756317619029"/>
          <c:y val="0.0109683484801003"/>
        </c:manualLayout>
      </c:layout>
      <c:overlay val="0"/>
      <c:spPr>
        <a:noFill/>
        <a:ln w="0">
          <a:noFill/>
        </a:ln>
      </c:spPr>
    </c:title>
    <c:autoTitleDeleted val="0"/>
    <c:plotArea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Quota posseduta (%)</c:v>
                </c:pt>
              </c:strCache>
            </c:strRef>
          </c:tx>
          <c:spPr>
            <a:ln w="0">
              <a:noFill/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sz="9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18"/>
                <c:pt idx="0">
                  <c:v>SISTEMA CAMERALE SERVIZI SRL- SI.CAMERA</c:v>
                </c:pt>
                <c:pt idx="1">
                  <c:v>SOCIETA CONSORTILE ENERGIA -  TOSCANA SCRL</c:v>
                </c:pt>
                <c:pt idx="2">
                  <c:v>B.M. T. I. SCPA            </c:v>
                </c:pt>
                <c:pt idx="3">
                  <c:v>ISNART SCPA</c:v>
                </c:pt>
                <c:pt idx="4">
                  <c:v>IC OUTSOURCING SCRL</c:v>
                </c:pt>
                <c:pt idx="5">
                  <c:v>TECNO-HOLDING SPA    </c:v>
                </c:pt>
                <c:pt idx="6">
                  <c:v>INFOCAMERE SCPA</c:v>
                </c:pt>
                <c:pt idx="7">
                  <c:v>TECNOSERVICECAMERE SCPA</c:v>
                </c:pt>
                <c:pt idx="8">
                  <c:v>RETECAMERE SCRL       </c:v>
                </c:pt>
                <c:pt idx="9">
                  <c:v>DINTEC   SCRL</c:v>
                </c:pt>
                <c:pt idx="10">
                  <c:v>TRASPORTI FERROVIARI CASENTINO SRL</c:v>
                </c:pt>
                <c:pt idx="11">
                  <c:v>VALDARNO SVILUPPO SPA</c:v>
                </c:pt>
                <c:pt idx="12">
                  <c:v>GAL - CONSORZIO APPENNINO ARETINO SCRL</c:v>
                </c:pt>
                <c:pt idx="13">
                  <c:v>FINANZIARIA SENESE DI SVILUPPO SPA</c:v>
                </c:pt>
                <c:pt idx="14">
                  <c:v>AREZZO FIERE E CONGRESSI SRL</c:v>
                </c:pt>
                <c:pt idx="15">
                  <c:v>SISTEMA ETRURIA SCRL (già PATTO 2000 SRL)            </c:v>
                </c:pt>
                <c:pt idx="16">
                  <c:v>TOSCANA CERTIFICAZIONE AGROALIMENTARE SRL</c:v>
                </c:pt>
                <c:pt idx="17">
                  <c:v>PROMOSIENAREZZO SRL (trasformazione nel 2026 in FONDAZIONE di partecipazione)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18"/>
                <c:pt idx="0">
                  <c:v>0.08</c:v>
                </c:pt>
                <c:pt idx="1">
                  <c:v>0.09</c:v>
                </c:pt>
                <c:pt idx="2">
                  <c:v>0.1</c:v>
                </c:pt>
                <c:pt idx="3">
                  <c:v>0.1</c:v>
                </c:pt>
                <c:pt idx="4">
                  <c:v>0.11</c:v>
                </c:pt>
                <c:pt idx="5">
                  <c:v>0.11</c:v>
                </c:pt>
                <c:pt idx="6">
                  <c:v>0.18</c:v>
                </c:pt>
                <c:pt idx="7">
                  <c:v>0.24</c:v>
                </c:pt>
                <c:pt idx="8">
                  <c:v>0.36</c:v>
                </c:pt>
                <c:pt idx="9">
                  <c:v>0.83</c:v>
                </c:pt>
                <c:pt idx="10">
                  <c:v>6.77</c:v>
                </c:pt>
                <c:pt idx="11">
                  <c:v>10.53</c:v>
                </c:pt>
                <c:pt idx="12">
                  <c:v>10.64</c:v>
                </c:pt>
                <c:pt idx="13">
                  <c:v>15.4</c:v>
                </c:pt>
                <c:pt idx="14">
                  <c:v>18.17</c:v>
                </c:pt>
                <c:pt idx="15">
                  <c:v>20</c:v>
                </c:pt>
                <c:pt idx="16">
                  <c:v>21.76</c:v>
                </c:pt>
                <c:pt idx="17">
                  <c:v>100</c:v>
                </c:pt>
              </c:numCache>
            </c:numRef>
          </c:val>
        </c:ser>
        <c:gapWidth val="150"/>
        <c:overlap val="0"/>
        <c:axId val="22063130"/>
        <c:axId val="93315947"/>
      </c:barChart>
      <c:catAx>
        <c:axId val="2206313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000" b="0" u="none" strike="noStrike">
                <a:solidFill>
                  <a:srgbClr val="000000"/>
                </a:solidFill>
                <a:uFillTx/>
                <a:latin typeface="Calibri"/>
              </a:defRPr>
            </a:pPr>
          </a:p>
        </c:txPr>
        <c:crossAx val="93315947"/>
        <c:crosses val="autoZero"/>
        <c:auto val="1"/>
        <c:lblAlgn val="ctr"/>
        <c:lblOffset val="100"/>
        <c:noMultiLvlLbl val="0"/>
      </c:catAx>
      <c:valAx>
        <c:axId val="93315947"/>
        <c:scaling>
          <c:orientation val="minMax"/>
        </c:scaling>
        <c:delete val="0"/>
        <c:axPos val="l"/>
        <c:majorGridlines>
          <c:spPr>
            <a:ln w="9360">
              <a:solidFill>
                <a:srgbClr val="878787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1000" b="0" u="none" strike="noStrike">
                <a:solidFill>
                  <a:srgbClr val="000000"/>
                </a:solidFill>
                <a:uFillTx/>
                <a:latin typeface="Calibri"/>
              </a:defRPr>
            </a:pPr>
          </a:p>
        </c:txPr>
        <c:crossAx val="22063130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</c:chart>
  <c:spPr>
    <a:noFill/>
    <a:ln w="0">
      <a:noFill/>
    </a:ln>
  </c:sp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charts/style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charts/style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charts/style4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 defTabSz="914400"/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spostare la diapositiva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delle note</a:t>
            </a:r>
            <a:endParaRPr lang="it-IT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&lt;intestazione&gt;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&lt;data/ora&gt;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F01B5872-025B-49A9-A9EB-891AF2897B4E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ldImg"/>
          </p:nvPr>
        </p:nvSpPr>
        <p:spPr>
          <a:xfrm>
            <a:off x="1414440" y="1162080"/>
            <a:ext cx="4181040" cy="3136680"/>
          </a:xfrm>
          <a:prstGeom prst="rect">
            <a:avLst/>
          </a:prstGeom>
          <a:ln w="0">
            <a:noFill/>
          </a:ln>
        </p:spPr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700560" y="4473720"/>
            <a:ext cx="5609160" cy="366012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t">
            <a:noAutofit/>
          </a:bodyPr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sldNum" idx="37"/>
          </p:nvPr>
        </p:nvSpPr>
        <p:spPr>
          <a:xfrm>
            <a:off x="3970440" y="8830080"/>
            <a:ext cx="3038040" cy="46584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DC0324A-B0F1-4855-845D-F2AA5046FF73}" type="slidenum">
              <a:rPr lang="it-IT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sldImg"/>
          </p:nvPr>
        </p:nvSpPr>
        <p:spPr>
          <a:xfrm>
            <a:off x="1414440" y="1162080"/>
            <a:ext cx="4181040" cy="3136680"/>
          </a:xfrm>
          <a:prstGeom prst="rect">
            <a:avLst/>
          </a:prstGeom>
          <a:ln w="0">
            <a:noFill/>
          </a:ln>
        </p:spPr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700560" y="4473720"/>
            <a:ext cx="5609160" cy="366012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t">
            <a:noAutofit/>
          </a:bodyPr>
          <a:p>
            <a:pPr indent="0" algn="l">
              <a:buNone/>
            </a:pP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sldNum" idx="38"/>
          </p:nvPr>
        </p:nvSpPr>
        <p:spPr>
          <a:xfrm>
            <a:off x="3970440" y="8830080"/>
            <a:ext cx="3038040" cy="465840"/>
          </a:xfrm>
          <a:prstGeom prst="rect">
            <a:avLst/>
          </a:prstGeom>
          <a:noFill/>
          <a:ln w="0">
            <a:noFill/>
          </a:ln>
        </p:spPr>
        <p:txBody>
          <a:bodyPr lIns="91800" tIns="45720" rIns="9180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C008019-7810-4F92-9D22-183AC5AA07A8}" type="slidenum">
              <a:rPr lang="it-IT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a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0B1B140-6A55-4DAF-8D0E-79041CEE867B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9144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lang="it-IT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9144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lang="it-IT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9144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9144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9144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olo e testo vertica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F0EE15C-4F1E-4CA9-AD67-93AB496156FD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Predefini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D58B52-5EA0-4A1D-BDF4-F539B58E7C5C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olo e 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43C30B-9B68-4BDA-8691-9ACD757EF3AC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testazione se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it-IT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it-IT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3F7762A-F881-4C63-BEF5-BF265A945F61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ue contenuti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7F8C7F1-F2FE-4660-9D2B-665701D3BA86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fro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it-IT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it-IT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it-IT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it-IT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it-IT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668798-0C65-4561-93C1-0C6C83BADE29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olo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def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</a:pPr>
            <a:r>
              <a:rPr lang="it-IT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E81A93-899F-43E2-9996-698475A03E1C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uo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DB071F4-41AE-4B2F-A5CB-E903E60661B9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uto con didascali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it-IT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it-IT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lang="it-IT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lang="it-IT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it-IT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lang="it-IT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0DFBAA7-0747-46B2-A0B2-413563F95522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magine con didascali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lang="it-IT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pic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Fai doppio clic per aggiungere un'immagine</a:t>
            </a:r>
            <a:endParaRPr lang="it-IT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it-IT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it-IT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lang="it-IT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lang="it-IT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8796A68-60D9-4EE3-8B47-84AA2D669D43}" type="slidenum">
              <a:rPr lang="it-IT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lang="it-IT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2339640" y="260640"/>
            <a:ext cx="6552360" cy="43164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spcBef>
                <a:spcPts val="241"/>
              </a:spcBef>
              <a:buNone/>
              <a:tabLst>
                <a:tab pos="0" algn="l"/>
              </a:tabLst>
            </a:pPr>
            <a:r>
              <a:rPr lang="it-IT" sz="1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Partecipazioni in società ed enti pubblici e privati  </a:t>
            </a:r>
            <a:r>
              <a:rPr lang="it-IT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</a:t>
            </a:r>
            <a:r>
              <a:rPr lang="it-IT" sz="1000" b="1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art. 22 del D.Lgs. n. 33/2013 e ss.mm.ii)</a:t>
            </a:r>
            <a:endParaRPr lang="it-IT" sz="1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201"/>
              </a:spcBef>
              <a:buNone/>
              <a:tabLst>
                <a:tab pos="0" algn="l"/>
              </a:tabLst>
            </a:pPr>
            <a:r>
              <a:rPr lang="it-IT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Dati aggiornati al 30.09.2026</a:t>
            </a:r>
            <a:endParaRPr lang="it-IT" sz="1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pic>
        <p:nvPicPr>
          <p:cNvPr id="67" name="Immagine 4" descr="Arezzo-Siena-marchio-colore"/>
          <p:cNvPicPr/>
          <p:nvPr/>
        </p:nvPicPr>
        <p:blipFill>
          <a:blip r:embed="rId1"/>
          <a:stretch/>
        </p:blipFill>
        <p:spPr>
          <a:xfrm>
            <a:off x="251640" y="260640"/>
            <a:ext cx="1885680" cy="43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CasellaDiTesto 5"/>
          <p:cNvSpPr/>
          <p:nvPr/>
        </p:nvSpPr>
        <p:spPr>
          <a:xfrm>
            <a:off x="395640" y="5301360"/>
            <a:ext cx="8469000" cy="76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it-IT" sz="11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Società in Liquidazione:</a:t>
            </a:r>
            <a:r>
              <a:rPr lang="it-IT" sz="1100" b="0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Retecamere Scrl; Trasporti Ferroviari Casentino Srl; 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it-IT" sz="1100" b="1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So</a:t>
            </a:r>
            <a:r>
              <a:rPr lang="it-IT" sz="11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cietà in Fallimento</a:t>
            </a:r>
            <a:r>
              <a:rPr lang="it-IT" sz="1100" b="0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: Valdarno Sviluppo Spa (in fallimento dal 30.03.17)</a:t>
            </a: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it-IT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69" name="Tabella 8"/>
          <p:cNvGraphicFramePr/>
          <p:nvPr/>
        </p:nvGraphicFramePr>
        <p:xfrm>
          <a:off x="231840" y="5733360"/>
          <a:ext cx="8640720" cy="1070280"/>
        </p:xfrm>
        <a:graphic>
          <a:graphicData uri="http://schemas.openxmlformats.org/drawingml/2006/table">
            <a:tbl>
              <a:tblPr/>
              <a:tblGrid>
                <a:gridCol w="3835800"/>
                <a:gridCol w="1852560"/>
                <a:gridCol w="2952000"/>
              </a:tblGrid>
              <a:tr h="205560">
                <a:tc>
                  <a:txBody>
                    <a:bodyPr lIns="7560" tIns="7560" rIns="756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it-IT" sz="16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Enti Pubblici Vigilati</a:t>
                      </a:r>
                      <a:endParaRPr lang="it-IT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 lIns="7560" tIns="7560" rIns="756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it-IT" sz="16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Enti di Diritto Privato Controllati</a:t>
                      </a:r>
                      <a:endParaRPr lang="it-IT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16920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Ente Auton. Mostra-Vini tipici e pregiati  (in Liquidazione)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Fondazione Toscana Life Sciences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Fondazione Polo Universitario Aretino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noFill/>
                      <a:prstDash val="solid"/>
                    </a:lnB>
                    <a:noFill/>
                  </a:tcPr>
                </a:tc>
              </a:tr>
              <a:tr h="10440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Unioncamere Nazionale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Fondazione Musei Senesi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Azienda Speciale Arezzo Sviluppo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204480">
                <a:tc>
                  <a:txBody>
                    <a:bodyPr lIns="7560" tIns="7560" rIns="7560" bIns="0" anchor="ctr">
                      <a:noAutofit/>
                    </a:bodyPr>
                    <a:p>
                      <a:pPr/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Fondazione Monte dei Paschi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Unioncamere Toscana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10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 Fondazione Arezzo intour</a:t>
                      </a:r>
                      <a:endParaRPr lang="it-IT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104400">
                <a:tc>
                  <a:txBody>
                    <a:bodyPr lIns="7560" tIns="7560" rIns="7560" bIns="0" anchor="b">
                      <a:noAutofit/>
                    </a:bodyPr>
                    <a:p>
                      <a:pPr/>
                      <a:endParaRPr lang="it-IT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b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/>
                      <a:endParaRPr lang="it-IT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 lIns="7560" tIns="7560" rIns="7560" bIns="0" anchor="b">
                      <a:noAutofit/>
                    </a:bodyPr>
                    <a:p>
                      <a:pPr/>
                      <a:endParaRPr lang="it-IT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Calibri"/>
                      </a:endParaRPr>
                    </a:p>
                  </a:txBody>
                  <a:tcPr anchor="b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0" name="Grafico 6"/>
          <p:cNvGraphicFramePr/>
          <p:nvPr/>
        </p:nvGraphicFramePr>
        <p:xfrm>
          <a:off x="539640" y="704520"/>
          <a:ext cx="8136720" cy="4164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1" name="Grafico 7"/>
          <p:cNvGraphicFramePr/>
          <p:nvPr/>
        </p:nvGraphicFramePr>
        <p:xfrm>
          <a:off x="323640" y="836640"/>
          <a:ext cx="8424720" cy="4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2" name="Grafico 9"/>
          <p:cNvGraphicFramePr/>
          <p:nvPr/>
        </p:nvGraphicFramePr>
        <p:xfrm>
          <a:off x="228960" y="1339560"/>
          <a:ext cx="8280720" cy="41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3" name="Grafico 11"/>
          <p:cNvGraphicFramePr/>
          <p:nvPr/>
        </p:nvGraphicFramePr>
        <p:xfrm>
          <a:off x="251640" y="705960"/>
          <a:ext cx="9216720" cy="459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subTitle"/>
          </p:nvPr>
        </p:nvSpPr>
        <p:spPr>
          <a:xfrm>
            <a:off x="2483640" y="260640"/>
            <a:ext cx="6382080" cy="43164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100000"/>
              </a:lnSpc>
              <a:spcBef>
                <a:spcPts val="241"/>
              </a:spcBef>
              <a:buNone/>
              <a:tabLst>
                <a:tab pos="0" algn="l"/>
              </a:tabLst>
            </a:pPr>
            <a:r>
              <a:rPr lang="it-IT" sz="1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Partecipazioni in società </a:t>
            </a:r>
            <a:r>
              <a:rPr lang="it-IT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</a:t>
            </a:r>
            <a:r>
              <a:rPr lang="it-IT" sz="1000" b="1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art. 22, comma 1, lettera b) del D.Lgs. n. 33/2013 e ss.mm.ii</a:t>
            </a:r>
            <a:r>
              <a:rPr lang="it-IT" sz="1200" b="1" i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.)</a:t>
            </a:r>
            <a:endParaRPr lang="it-IT" sz="12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201"/>
              </a:spcBef>
              <a:buNone/>
              <a:tabLst>
                <a:tab pos="0" algn="l"/>
              </a:tabLst>
            </a:pPr>
            <a:r>
              <a:rPr lang="it-IT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Dati  aggiornati al 30.09.2026</a:t>
            </a:r>
            <a:endParaRPr lang="it-IT" sz="1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pic>
        <p:nvPicPr>
          <p:cNvPr id="75" name="Immagine 4" descr="Arezzo-Siena-marchio-colore"/>
          <p:cNvPicPr/>
          <p:nvPr/>
        </p:nvPicPr>
        <p:blipFill>
          <a:blip r:embed="rId1"/>
          <a:stretch/>
        </p:blipFill>
        <p:spPr>
          <a:xfrm>
            <a:off x="251640" y="260640"/>
            <a:ext cx="1885680" cy="43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CasellaDiTesto 1"/>
          <p:cNvSpPr/>
          <p:nvPr/>
        </p:nvSpPr>
        <p:spPr>
          <a:xfrm>
            <a:off x="2988000" y="836640"/>
            <a:ext cx="2952000" cy="79992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CCIAA Arezzo-Siena</a:t>
            </a:r>
            <a:endParaRPr lang="it-IT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endParaRPr lang="it-IT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CasellaDiTesto 9"/>
          <p:cNvSpPr/>
          <p:nvPr/>
        </p:nvSpPr>
        <p:spPr>
          <a:xfrm>
            <a:off x="251640" y="2411640"/>
            <a:ext cx="2736000" cy="461160"/>
          </a:xfrm>
          <a:prstGeom prst="rect">
            <a:avLst/>
          </a:prstGeom>
          <a:solidFill>
            <a:srgbClr val="002060"/>
          </a:solidFill>
          <a:ln w="0">
            <a:solidFill>
              <a:srgbClr val="00206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AREZZO FIERE E CONGRESSI SRL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18,17 %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CasellaDiTesto 10"/>
          <p:cNvSpPr/>
          <p:nvPr/>
        </p:nvSpPr>
        <p:spPr>
          <a:xfrm>
            <a:off x="251640" y="296748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B.M. T. I. SCPA 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0,1 % 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CasellaDiTesto 11"/>
          <p:cNvSpPr/>
          <p:nvPr/>
        </p:nvSpPr>
        <p:spPr>
          <a:xfrm>
            <a:off x="3096000" y="241272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INFOCAMERE SCPA 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0,18 %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CasellaDiTesto 15"/>
          <p:cNvSpPr/>
          <p:nvPr/>
        </p:nvSpPr>
        <p:spPr>
          <a:xfrm>
            <a:off x="251640" y="354348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DINTEC  SCRL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0,83 %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CasellaDiTesto 18"/>
          <p:cNvSpPr/>
          <p:nvPr/>
        </p:nvSpPr>
        <p:spPr>
          <a:xfrm>
            <a:off x="251640" y="4119480"/>
            <a:ext cx="2736000" cy="461160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FINANZIARIA SENESE DI SVILUPPO SPA 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15,40 %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CasellaDiTesto 21"/>
          <p:cNvSpPr/>
          <p:nvPr/>
        </p:nvSpPr>
        <p:spPr>
          <a:xfrm>
            <a:off x="251640" y="4726800"/>
            <a:ext cx="2728080" cy="645840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GAL - CONSORZIO APPENNINO 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ARETINO SCRL 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10,64 %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Freccia in giù 3"/>
          <p:cNvSpPr/>
          <p:nvPr/>
        </p:nvSpPr>
        <p:spPr>
          <a:xfrm rot="1766400">
            <a:off x="2664720" y="1754280"/>
            <a:ext cx="359640" cy="537120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4" name="Freccia in giù 28"/>
          <p:cNvSpPr/>
          <p:nvPr/>
        </p:nvSpPr>
        <p:spPr>
          <a:xfrm rot="19732200">
            <a:off x="5927760" y="1754640"/>
            <a:ext cx="359640" cy="543600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Freccia in giù 29"/>
          <p:cNvSpPr/>
          <p:nvPr/>
        </p:nvSpPr>
        <p:spPr>
          <a:xfrm>
            <a:off x="4284000" y="1772640"/>
            <a:ext cx="359640" cy="550080"/>
          </a:xfrm>
          <a:prstGeom prst="downArrow">
            <a:avLst>
              <a:gd name="adj1" fmla="val 50000"/>
              <a:gd name="adj2" fmla="val 50000"/>
            </a:avLst>
          </a:prstGeom>
          <a:noFill/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it-IT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CasellaDiTesto 30"/>
          <p:cNvSpPr/>
          <p:nvPr/>
        </p:nvSpPr>
        <p:spPr>
          <a:xfrm>
            <a:off x="3096000" y="296748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SISTEMA CAMERALE SERVIZI SRL         0,08 %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CasellaDiTesto 31"/>
          <p:cNvSpPr/>
          <p:nvPr/>
        </p:nvSpPr>
        <p:spPr>
          <a:xfrm>
            <a:off x="3096000" y="354348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IC OUTSOURCING SCRL 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0,11 %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CasellaDiTesto 32"/>
          <p:cNvSpPr/>
          <p:nvPr/>
        </p:nvSpPr>
        <p:spPr>
          <a:xfrm>
            <a:off x="3096000" y="4058280"/>
            <a:ext cx="2736000" cy="615240"/>
          </a:xfrm>
          <a:prstGeom prst="rect">
            <a:avLst/>
          </a:prstGeom>
          <a:solidFill>
            <a:srgbClr val="00B0F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PROMOSIENAREZZO SRL </a:t>
            </a:r>
            <a:r>
              <a:rPr lang="it-IT" sz="1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(nel 2026 trasformata in Fondazione di partecipazione </a:t>
            </a:r>
            <a:r>
              <a:rPr lang="it-IT" sz="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)</a:t>
            </a:r>
            <a:endParaRPr lang="it-IT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100 %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CasellaDiTesto 34"/>
          <p:cNvSpPr/>
          <p:nvPr/>
        </p:nvSpPr>
        <p:spPr>
          <a:xfrm>
            <a:off x="3096000" y="4726800"/>
            <a:ext cx="2736000" cy="645840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SOCIETA CONSORTILE ENERGIA -  TOSCANA SCRL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0,09 %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CasellaDiTesto 35"/>
          <p:cNvSpPr/>
          <p:nvPr/>
        </p:nvSpPr>
        <p:spPr>
          <a:xfrm>
            <a:off x="3096000" y="551736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RETECAMERE SCRL 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(in Liquidazione) 0,36 %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CasellaDiTesto 36"/>
          <p:cNvSpPr/>
          <p:nvPr/>
        </p:nvSpPr>
        <p:spPr>
          <a:xfrm>
            <a:off x="5940000" y="296748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TECNO-HOLDING SPA 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0,11 %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CasellaDiTesto 37"/>
          <p:cNvSpPr/>
          <p:nvPr/>
        </p:nvSpPr>
        <p:spPr>
          <a:xfrm>
            <a:off x="5948280" y="354348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TECNOSERVICECAMERE SCPA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0,24 %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CasellaDiTesto 38"/>
          <p:cNvSpPr/>
          <p:nvPr/>
        </p:nvSpPr>
        <p:spPr>
          <a:xfrm>
            <a:off x="5948280" y="4728600"/>
            <a:ext cx="2736000" cy="645840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TOSCANA CERTIFICAZIONE AGROALIMENTARE SRL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21,76 %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CasellaDiTesto 41"/>
          <p:cNvSpPr/>
          <p:nvPr/>
        </p:nvSpPr>
        <p:spPr>
          <a:xfrm>
            <a:off x="5948280" y="5517360"/>
            <a:ext cx="2736000" cy="461160"/>
          </a:xfrm>
          <a:prstGeom prst="rect">
            <a:avLst/>
          </a:prstGeom>
          <a:solidFill>
            <a:srgbClr val="92D05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TRASPORTI FERROVIARI CASENTINO SRL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(in Liquidazione) 6,77 %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95" name="Tabella 45"/>
          <p:cNvGraphicFramePr/>
          <p:nvPr/>
        </p:nvGraphicFramePr>
        <p:xfrm>
          <a:off x="251640" y="859320"/>
          <a:ext cx="2484000" cy="1280160"/>
        </p:xfrm>
        <a:graphic>
          <a:graphicData uri="http://schemas.openxmlformats.org/drawingml/2006/table">
            <a:tbl>
              <a:tblPr/>
              <a:tblGrid>
                <a:gridCol w="246240"/>
                <a:gridCol w="2237760"/>
              </a:tblGrid>
              <a:tr h="182880">
                <a:tc gridSpan="2"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1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Legenda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it-IT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18288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 </a:t>
                      </a:r>
                      <a:endParaRPr lang="it-IT" sz="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Ambiente, Ricerca e Sviluppo, Creazione d'impresa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18288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 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Sistema Camerale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18288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 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Funzioni Finanziarie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18288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 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Infrastrutture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18288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 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Promozione ed Internazionalizzazione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  <a:tr h="182880"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 </a:t>
                      </a:r>
                      <a:endParaRPr lang="it-IT" sz="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 lIns="7560" tIns="7560" rIns="756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it-IT" sz="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Calibri"/>
                        </a:rPr>
                        <a:t>Sistema Fieristico</a:t>
                      </a:r>
                      <a:endParaRPr lang="it-IT" sz="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7560" marR="7560" marT="7560" marB="0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6" name="CasellaDiTesto 46"/>
          <p:cNvSpPr/>
          <p:nvPr/>
        </p:nvSpPr>
        <p:spPr>
          <a:xfrm>
            <a:off x="5921280" y="4119480"/>
            <a:ext cx="2736000" cy="638280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SISTEMA ETRURIA SCRL                           (già PATTO 2000 SRL)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0,20%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Rettangolo 47"/>
          <p:cNvSpPr/>
          <p:nvPr/>
        </p:nvSpPr>
        <p:spPr>
          <a:xfrm>
            <a:off x="251640" y="5517360"/>
            <a:ext cx="2698200" cy="461160"/>
          </a:xfrm>
          <a:prstGeom prst="rect">
            <a:avLst/>
          </a:prstGeom>
          <a:solidFill>
            <a:srgbClr val="FF0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VALDARNO SVILUPPO SPA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 (in Fallimento) 10,53 %</a:t>
            </a:r>
            <a:endParaRPr lang="it-IT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CasellaDiTesto 48"/>
          <p:cNvSpPr/>
          <p:nvPr/>
        </p:nvSpPr>
        <p:spPr>
          <a:xfrm>
            <a:off x="5948280" y="2418120"/>
            <a:ext cx="2736000" cy="461160"/>
          </a:xfrm>
          <a:prstGeom prst="rect">
            <a:avLst/>
          </a:prstGeom>
          <a:solidFill>
            <a:srgbClr val="FFC000"/>
          </a:solidFill>
          <a:ln w="0">
            <a:solidFill>
              <a:srgbClr val="000000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ISNART SCPA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it-IT" sz="1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0,10 %</a:t>
            </a:r>
            <a:endParaRPr lang="it-IT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itchFamily="0" charset="1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Application>LibreOffice/26.8.1.1$Windows_X86_64 LibreOffice_project/bf6ef2662401c7d6dce671ab4deb26ee0af3a7c1</Application>
  <AppVersion>15.0000</AppVersion>
  <Words>285</Words>
  <Paragraphs>71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2020-09-06T20:41:24Z</dcterms:created>
  <dc:creator>sergio golino</dc:creator>
  <dc:description/>
  <dc:language>it-IT</dc:language>
  <cp:lastModifiedBy/>
  <cp:lastPrinted>2023-09-21T11:36:22Z</cp:lastPrinted>
  <dcterms:modified xsi:type="dcterms:W3CDTF">2026-10-16T12:46:56Z</dcterms:modified>
  <cp:revision>62</cp:revision>
  <dc:subject/>
  <dc:title>Presentazione standard di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Presentazione su schermo (4:3)</vt:lpwstr>
  </property>
  <property fmtid="{D5CDD505-2E9C-101B-9397-08002B2CF9AE}" pid="4" name="Slides">
    <vt:i4>2</vt:i4>
  </property>
</Properties>
</file>